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96" r:id="rId3"/>
    <p:sldId id="298" r:id="rId4"/>
    <p:sldId id="299" r:id="rId5"/>
    <p:sldId id="306" r:id="rId6"/>
    <p:sldId id="293" r:id="rId7"/>
    <p:sldId id="302" r:id="rId8"/>
    <p:sldId id="310" r:id="rId9"/>
    <p:sldId id="307" r:id="rId10"/>
    <p:sldId id="311" r:id="rId11"/>
    <p:sldId id="282" r:id="rId12"/>
    <p:sldId id="314" r:id="rId13"/>
    <p:sldId id="315" r:id="rId14"/>
    <p:sldId id="312" r:id="rId15"/>
    <p:sldId id="317" r:id="rId16"/>
    <p:sldId id="320" r:id="rId17"/>
    <p:sldId id="318" r:id="rId18"/>
    <p:sldId id="29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00"/>
    <a:srgbClr val="034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5343" autoAdjust="0"/>
  </p:normalViewPr>
  <p:slideViewPr>
    <p:cSldViewPr snapToGrid="0">
      <p:cViewPr varScale="1">
        <p:scale>
          <a:sx n="108" d="100"/>
          <a:sy n="108" d="100"/>
        </p:scale>
        <p:origin x="6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6CD142-00A8-460B-8153-6C94E4B99FD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FBC3D9-B561-4405-AEBB-EEDA5B180CB7}">
      <dgm:prSet phldrT="[Текст]" custT="1"/>
      <dgm:spPr>
        <a:xfrm rot="10800000">
          <a:off x="304037" y="2438400"/>
          <a:ext cx="2977038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kk-KZ" sz="1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Табысты мұғалім</a:t>
          </a:r>
        </a:p>
        <a:p>
          <a:endParaRPr lang="kk-KZ" sz="1800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Өзіндік даму, жетілдіру;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Кәсіби өсу;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3.Оң тәжірибесімен бөлісу;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4.Әдістемелік тақырыбын жетілдіру;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Білім жүйесін инновациялау;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Тәлімгерлік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Авторлық жұмыстар қорғау.</a:t>
          </a:r>
        </a:p>
        <a:p>
          <a:endParaRPr lang="kk-KZ" sz="20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endParaRPr lang="ru-RU" sz="4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D4AFAE4-8F54-4531-A36B-FEBA29260E5C}" type="parTrans" cxnId="{6A58660B-3CE5-4186-B065-9D0A71502240}">
      <dgm:prSet/>
      <dgm:spPr/>
      <dgm:t>
        <a:bodyPr/>
        <a:lstStyle/>
        <a:p>
          <a:endParaRPr lang="ru-RU"/>
        </a:p>
      </dgm:t>
    </dgm:pt>
    <dgm:pt modelId="{C2ED2FD1-E6D5-40DA-9C37-246BA261DAC6}" type="sibTrans" cxnId="{6A58660B-3CE5-4186-B065-9D0A71502240}">
      <dgm:prSet/>
      <dgm:spPr/>
      <dgm:t>
        <a:bodyPr/>
        <a:lstStyle/>
        <a:p>
          <a:endParaRPr lang="ru-RU"/>
        </a:p>
      </dgm:t>
    </dgm:pt>
    <dgm:pt modelId="{D0E04103-9928-44F3-8511-D55E587A77D1}">
      <dgm:prSet phldrT="[Текст]" custT="1"/>
      <dgm:spPr>
        <a:xfrm rot="10800000">
          <a:off x="3566068" y="2438400"/>
          <a:ext cx="2977038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kk-KZ" sz="1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Табысты</a:t>
          </a:r>
          <a:r>
            <a:rPr lang="kk-KZ" sz="1800" baseline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оқыту</a:t>
          </a:r>
        </a:p>
        <a:p>
          <a:endParaRPr lang="kk-KZ" sz="1800" baseline="0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kk-KZ" sz="18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Өнімді ҚМЖ;</a:t>
          </a:r>
        </a:p>
        <a:p>
          <a:r>
            <a:rPr lang="kk-KZ" sz="18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Мәтін арқылы сауаттылықты арттыру;</a:t>
          </a:r>
        </a:p>
        <a:p>
          <a:r>
            <a:rPr lang="kk-KZ" sz="18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 </a:t>
          </a:r>
          <a:r>
            <a:rPr lang="en-US" sz="18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LS </a:t>
          </a:r>
          <a:r>
            <a:rPr lang="kk-KZ" sz="18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сабақтарын жүргізу; </a:t>
          </a:r>
        </a:p>
        <a:p>
          <a:r>
            <a:rPr lang="kk-KZ" sz="18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 Кіріктірілген, төңкерілген сабақтар;</a:t>
          </a:r>
        </a:p>
        <a:p>
          <a:r>
            <a:rPr lang="kk-KZ" sz="18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5.Дарынды оқушылармен жұмыс;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6. Инклюзивті оқыту.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6077924-0897-4983-92A0-EE710EAD06A1}" type="parTrans" cxnId="{42EB4069-47A0-4B46-9B6C-606C89DD4421}">
      <dgm:prSet/>
      <dgm:spPr/>
      <dgm:t>
        <a:bodyPr/>
        <a:lstStyle/>
        <a:p>
          <a:endParaRPr lang="ru-RU"/>
        </a:p>
      </dgm:t>
    </dgm:pt>
    <dgm:pt modelId="{2EDA741C-41E0-44A9-9AEA-DBD17017532B}" type="sibTrans" cxnId="{42EB4069-47A0-4B46-9B6C-606C89DD4421}">
      <dgm:prSet/>
      <dgm:spPr/>
      <dgm:t>
        <a:bodyPr/>
        <a:lstStyle/>
        <a:p>
          <a:endParaRPr lang="ru-RU"/>
        </a:p>
      </dgm:t>
    </dgm:pt>
    <dgm:pt modelId="{B80B5BAA-0547-41F2-BAE6-A93D89C42F91}">
      <dgm:prSet phldrT="[Текст]" custT="1"/>
      <dgm:spPr>
        <a:xfrm rot="10800000">
          <a:off x="6853523" y="2438400"/>
          <a:ext cx="2977038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kk-KZ" sz="1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Табысты мектеп</a:t>
          </a:r>
        </a:p>
        <a:p>
          <a:endParaRPr lang="kk-KZ" sz="1800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«Көркем әдебиет оқу» сағаты;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«Ділмәр» клубы;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 ТЕ</a:t>
          </a:r>
          <a:r>
            <a:rPr lang="en-US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</a:t>
          </a:r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 «Театр» үйірмесі;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«Темірқазық» педклуб;</a:t>
          </a:r>
          <a:endParaRPr lang="en-US" sz="18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en-US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</a:t>
          </a:r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Тағылымды кездесулер;</a:t>
          </a:r>
        </a:p>
        <a:p>
          <a:r>
            <a:rPr lang="kk-KZ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7. Профессорлық оқытушылар дәрістері</a:t>
          </a:r>
        </a:p>
        <a:p>
          <a:endParaRPr lang="ru-RU" sz="18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43BE618-46F5-4295-B99A-4F79019F6B0C}" type="parTrans" cxnId="{8A66BA15-14C5-4EE1-BBD1-CB4C490DA1EF}">
      <dgm:prSet/>
      <dgm:spPr/>
      <dgm:t>
        <a:bodyPr/>
        <a:lstStyle/>
        <a:p>
          <a:endParaRPr lang="ru-RU"/>
        </a:p>
      </dgm:t>
    </dgm:pt>
    <dgm:pt modelId="{952A54BD-8FAF-4FF4-AEAE-7E4193C3433D}" type="sibTrans" cxnId="{8A66BA15-14C5-4EE1-BBD1-CB4C490DA1EF}">
      <dgm:prSet/>
      <dgm:spPr/>
      <dgm:t>
        <a:bodyPr/>
        <a:lstStyle/>
        <a:p>
          <a:endParaRPr lang="ru-RU"/>
        </a:p>
      </dgm:t>
    </dgm:pt>
    <dgm:pt modelId="{7EB2F515-901C-49BA-8E49-0210251A3E80}" type="pres">
      <dgm:prSet presAssocID="{6E6CD142-00A8-460B-8153-6C94E4B99FD7}" presName="Name0" presStyleCnt="0">
        <dgm:presLayoutVars>
          <dgm:dir/>
          <dgm:resizeHandles val="exact"/>
        </dgm:presLayoutVars>
      </dgm:prSet>
      <dgm:spPr/>
    </dgm:pt>
    <dgm:pt modelId="{DDC20CDF-6B2D-4C0D-A6B3-F0E454BE9E88}" type="pres">
      <dgm:prSet presAssocID="{6E6CD142-00A8-460B-8153-6C94E4B99FD7}" presName="bkgdShp" presStyleLbl="alignAccFollowNode1" presStyleIdx="0" presStyleCnt="1" custScaleY="86319" custLinFactNeighborX="114" custLinFactNeighborY="-11111"/>
      <dgm:spPr>
        <a:xfrm>
          <a:off x="0" y="0"/>
          <a:ext cx="10134600" cy="2438400"/>
        </a:xfrm>
        <a:prstGeom prst="roundRect">
          <a:avLst>
            <a:gd name="adj" fmla="val 10000"/>
          </a:avLst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4DD00A4-8178-430C-ADBB-D575997D5187}" type="pres">
      <dgm:prSet presAssocID="{6E6CD142-00A8-460B-8153-6C94E4B99FD7}" presName="linComp" presStyleCnt="0"/>
      <dgm:spPr/>
    </dgm:pt>
    <dgm:pt modelId="{5FDE74F5-E555-418A-8A0F-C2E58EDBF24B}" type="pres">
      <dgm:prSet presAssocID="{CAFBC3D9-B561-4405-AEBB-EEDA5B180CB7}" presName="compNode" presStyleCnt="0"/>
      <dgm:spPr/>
    </dgm:pt>
    <dgm:pt modelId="{14D6446F-0FBD-42CE-90C8-B1EF84EEBC36}" type="pres">
      <dgm:prSet presAssocID="{CAFBC3D9-B561-4405-AEBB-EEDA5B180CB7}" presName="node" presStyleLbl="node1" presStyleIdx="0" presStyleCnt="3" custScaleX="212423" custScaleY="122751">
        <dgm:presLayoutVars>
          <dgm:bulletEnabled val="1"/>
        </dgm:presLayoutVars>
      </dgm:prSet>
      <dgm:spPr/>
    </dgm:pt>
    <dgm:pt modelId="{89BAF2F7-83D2-4E30-894A-D73337358263}" type="pres">
      <dgm:prSet presAssocID="{CAFBC3D9-B561-4405-AEBB-EEDA5B180CB7}" presName="invisiNode" presStyleLbl="node1" presStyleIdx="0" presStyleCnt="3"/>
      <dgm:spPr/>
    </dgm:pt>
    <dgm:pt modelId="{8F2D3472-5D28-402A-A5D9-98B7835DE839}" type="pres">
      <dgm:prSet presAssocID="{CAFBC3D9-B561-4405-AEBB-EEDA5B180CB7}" presName="imagNode" presStyleLbl="fgImgPlace1" presStyleIdx="0" presStyleCnt="3" custScaleX="156266" custScaleY="97272"/>
      <dgm:spPr>
        <a:xfrm>
          <a:off x="304037" y="325120"/>
          <a:ext cx="2977038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9FE7C06-3BDD-4C1B-BD83-A82006450CE0}" type="pres">
      <dgm:prSet presAssocID="{C2ED2FD1-E6D5-40DA-9C37-246BA261DAC6}" presName="sibTrans" presStyleLbl="sibTrans2D1" presStyleIdx="0" presStyleCnt="0"/>
      <dgm:spPr/>
    </dgm:pt>
    <dgm:pt modelId="{A9050951-72CA-4814-951C-0262708E272B}" type="pres">
      <dgm:prSet presAssocID="{D0E04103-9928-44F3-8511-D55E587A77D1}" presName="compNode" presStyleCnt="0"/>
      <dgm:spPr/>
    </dgm:pt>
    <dgm:pt modelId="{A03E5FC1-A50D-4688-97E4-D5AF9BE9B800}" type="pres">
      <dgm:prSet presAssocID="{D0E04103-9928-44F3-8511-D55E587A77D1}" presName="node" presStyleLbl="node1" presStyleIdx="1" presStyleCnt="3" custScaleX="205838" custScaleY="120390" custLinFactNeighborX="4058" custLinFactNeighborY="-635">
        <dgm:presLayoutVars>
          <dgm:bulletEnabled val="1"/>
        </dgm:presLayoutVars>
      </dgm:prSet>
      <dgm:spPr/>
    </dgm:pt>
    <dgm:pt modelId="{C1BBE079-B5D8-4DA3-ADB8-3041495F80AA}" type="pres">
      <dgm:prSet presAssocID="{D0E04103-9928-44F3-8511-D55E587A77D1}" presName="invisiNode" presStyleLbl="node1" presStyleIdx="1" presStyleCnt="3"/>
      <dgm:spPr/>
    </dgm:pt>
    <dgm:pt modelId="{29D5012A-C230-4E7A-A3EF-1455193F2233}" type="pres">
      <dgm:prSet presAssocID="{D0E04103-9928-44F3-8511-D55E587A77D1}" presName="imagNode" presStyleLbl="fgImgPlace1" presStyleIdx="1" presStyleCnt="3" custScaleX="158913" custScaleY="98465"/>
      <dgm:spPr>
        <a:xfrm>
          <a:off x="3578780" y="325120"/>
          <a:ext cx="2977038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E2F603F-4827-40BD-B81F-BE4DB5807CD9}" type="pres">
      <dgm:prSet presAssocID="{2EDA741C-41E0-44A9-9AEA-DBD17017532B}" presName="sibTrans" presStyleLbl="sibTrans2D1" presStyleIdx="0" presStyleCnt="0"/>
      <dgm:spPr/>
    </dgm:pt>
    <dgm:pt modelId="{6F470EB3-9AF0-4459-AF0A-59D03BBDE9C7}" type="pres">
      <dgm:prSet presAssocID="{B80B5BAA-0547-41F2-BAE6-A93D89C42F91}" presName="compNode" presStyleCnt="0"/>
      <dgm:spPr/>
    </dgm:pt>
    <dgm:pt modelId="{E7F663A5-BE7F-400A-B683-ADDFC85FBB21}" type="pres">
      <dgm:prSet presAssocID="{B80B5BAA-0547-41F2-BAE6-A93D89C42F91}" presName="node" presStyleLbl="node1" presStyleIdx="2" presStyleCnt="3" custScaleX="203268" custScaleY="121288" custLinFactNeighborX="7993" custLinFactNeighborY="501">
        <dgm:presLayoutVars>
          <dgm:bulletEnabled val="1"/>
        </dgm:presLayoutVars>
      </dgm:prSet>
      <dgm:spPr/>
    </dgm:pt>
    <dgm:pt modelId="{0F0BDB88-ED38-4652-9FF4-E9858E153499}" type="pres">
      <dgm:prSet presAssocID="{B80B5BAA-0547-41F2-BAE6-A93D89C42F91}" presName="invisiNode" presStyleLbl="node1" presStyleIdx="2" presStyleCnt="3"/>
      <dgm:spPr/>
    </dgm:pt>
    <dgm:pt modelId="{687850D7-FA13-4D87-8CEC-11EE26FDFF5E}" type="pres">
      <dgm:prSet presAssocID="{B80B5BAA-0547-41F2-BAE6-A93D89C42F91}" presName="imagNode" presStyleLbl="fgImgPlace1" presStyleIdx="2" presStyleCnt="3" custScaleX="130708" custScaleY="99213"/>
      <dgm:spPr>
        <a:xfrm>
          <a:off x="6853523" y="325120"/>
          <a:ext cx="2977038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6A58660B-3CE5-4186-B065-9D0A71502240}" srcId="{6E6CD142-00A8-460B-8153-6C94E4B99FD7}" destId="{CAFBC3D9-B561-4405-AEBB-EEDA5B180CB7}" srcOrd="0" destOrd="0" parTransId="{0D4AFAE4-8F54-4531-A36B-FEBA29260E5C}" sibTransId="{C2ED2FD1-E6D5-40DA-9C37-246BA261DAC6}"/>
    <dgm:cxn modelId="{8A66BA15-14C5-4EE1-BBD1-CB4C490DA1EF}" srcId="{6E6CD142-00A8-460B-8153-6C94E4B99FD7}" destId="{B80B5BAA-0547-41F2-BAE6-A93D89C42F91}" srcOrd="2" destOrd="0" parTransId="{A43BE618-46F5-4295-B99A-4F79019F6B0C}" sibTransId="{952A54BD-8FAF-4FF4-AEAE-7E4193C3433D}"/>
    <dgm:cxn modelId="{7EC86725-343A-47F1-A044-7CB1139A1A1C}" type="presOf" srcId="{C2ED2FD1-E6D5-40DA-9C37-246BA261DAC6}" destId="{F9FE7C06-3BDD-4C1B-BD83-A82006450CE0}" srcOrd="0" destOrd="0" presId="urn:microsoft.com/office/officeart/2005/8/layout/pList2"/>
    <dgm:cxn modelId="{36675448-6E3C-4D74-9869-40BD1E46F9D1}" type="presOf" srcId="{B80B5BAA-0547-41F2-BAE6-A93D89C42F91}" destId="{E7F663A5-BE7F-400A-B683-ADDFC85FBB21}" srcOrd="0" destOrd="0" presId="urn:microsoft.com/office/officeart/2005/8/layout/pList2"/>
    <dgm:cxn modelId="{5CB02D49-035C-493B-B162-1CD8F144896C}" type="presOf" srcId="{2EDA741C-41E0-44A9-9AEA-DBD17017532B}" destId="{1E2F603F-4827-40BD-B81F-BE4DB5807CD9}" srcOrd="0" destOrd="0" presId="urn:microsoft.com/office/officeart/2005/8/layout/pList2"/>
    <dgm:cxn modelId="{42EB4069-47A0-4B46-9B6C-606C89DD4421}" srcId="{6E6CD142-00A8-460B-8153-6C94E4B99FD7}" destId="{D0E04103-9928-44F3-8511-D55E587A77D1}" srcOrd="1" destOrd="0" parTransId="{C6077924-0897-4983-92A0-EE710EAD06A1}" sibTransId="{2EDA741C-41E0-44A9-9AEA-DBD17017532B}"/>
    <dgm:cxn modelId="{188424A6-9EFB-4863-BF9C-EDCC027A316A}" type="presOf" srcId="{D0E04103-9928-44F3-8511-D55E587A77D1}" destId="{A03E5FC1-A50D-4688-97E4-D5AF9BE9B800}" srcOrd="0" destOrd="0" presId="urn:microsoft.com/office/officeart/2005/8/layout/pList2"/>
    <dgm:cxn modelId="{F9AD56C0-0515-458B-82E4-41B51D251151}" type="presOf" srcId="{6E6CD142-00A8-460B-8153-6C94E4B99FD7}" destId="{7EB2F515-901C-49BA-8E49-0210251A3E80}" srcOrd="0" destOrd="0" presId="urn:microsoft.com/office/officeart/2005/8/layout/pList2"/>
    <dgm:cxn modelId="{3537B3EE-A4A6-4098-8727-95DF1DD9858A}" type="presOf" srcId="{CAFBC3D9-B561-4405-AEBB-EEDA5B180CB7}" destId="{14D6446F-0FBD-42CE-90C8-B1EF84EEBC36}" srcOrd="0" destOrd="0" presId="urn:microsoft.com/office/officeart/2005/8/layout/pList2"/>
    <dgm:cxn modelId="{8A71DC5C-0B14-48AA-A24E-7D382CABF3E3}" type="presParOf" srcId="{7EB2F515-901C-49BA-8E49-0210251A3E80}" destId="{DDC20CDF-6B2D-4C0D-A6B3-F0E454BE9E88}" srcOrd="0" destOrd="0" presId="urn:microsoft.com/office/officeart/2005/8/layout/pList2"/>
    <dgm:cxn modelId="{B1CA9199-C88E-4E74-9E34-33B6C10BE990}" type="presParOf" srcId="{7EB2F515-901C-49BA-8E49-0210251A3E80}" destId="{94DD00A4-8178-430C-ADBB-D575997D5187}" srcOrd="1" destOrd="0" presId="urn:microsoft.com/office/officeart/2005/8/layout/pList2"/>
    <dgm:cxn modelId="{C7DCF50F-B546-4DA5-8D20-068D7A6D6997}" type="presParOf" srcId="{94DD00A4-8178-430C-ADBB-D575997D5187}" destId="{5FDE74F5-E555-418A-8A0F-C2E58EDBF24B}" srcOrd="0" destOrd="0" presId="urn:microsoft.com/office/officeart/2005/8/layout/pList2"/>
    <dgm:cxn modelId="{B248DA4B-EC53-4D0E-A2CA-AC70D0FF993E}" type="presParOf" srcId="{5FDE74F5-E555-418A-8A0F-C2E58EDBF24B}" destId="{14D6446F-0FBD-42CE-90C8-B1EF84EEBC36}" srcOrd="0" destOrd="0" presId="urn:microsoft.com/office/officeart/2005/8/layout/pList2"/>
    <dgm:cxn modelId="{CB423DF8-1A7D-4AF5-A8B3-72BC491156B4}" type="presParOf" srcId="{5FDE74F5-E555-418A-8A0F-C2E58EDBF24B}" destId="{89BAF2F7-83D2-4E30-894A-D73337358263}" srcOrd="1" destOrd="0" presId="urn:microsoft.com/office/officeart/2005/8/layout/pList2"/>
    <dgm:cxn modelId="{6E912496-D194-4169-A0F8-B6EBBBFD077A}" type="presParOf" srcId="{5FDE74F5-E555-418A-8A0F-C2E58EDBF24B}" destId="{8F2D3472-5D28-402A-A5D9-98B7835DE839}" srcOrd="2" destOrd="0" presId="urn:microsoft.com/office/officeart/2005/8/layout/pList2"/>
    <dgm:cxn modelId="{714F4146-9F78-492D-B821-2E80927D686D}" type="presParOf" srcId="{94DD00A4-8178-430C-ADBB-D575997D5187}" destId="{F9FE7C06-3BDD-4C1B-BD83-A82006450CE0}" srcOrd="1" destOrd="0" presId="urn:microsoft.com/office/officeart/2005/8/layout/pList2"/>
    <dgm:cxn modelId="{8FE98A98-AAFE-4E5A-B642-7F1E152984E4}" type="presParOf" srcId="{94DD00A4-8178-430C-ADBB-D575997D5187}" destId="{A9050951-72CA-4814-951C-0262708E272B}" srcOrd="2" destOrd="0" presId="urn:microsoft.com/office/officeart/2005/8/layout/pList2"/>
    <dgm:cxn modelId="{7256A8F9-98FD-4DC9-817C-F764E1E158EA}" type="presParOf" srcId="{A9050951-72CA-4814-951C-0262708E272B}" destId="{A03E5FC1-A50D-4688-97E4-D5AF9BE9B800}" srcOrd="0" destOrd="0" presId="urn:microsoft.com/office/officeart/2005/8/layout/pList2"/>
    <dgm:cxn modelId="{6119E25D-02BB-4F1B-8DED-42A2B21737AD}" type="presParOf" srcId="{A9050951-72CA-4814-951C-0262708E272B}" destId="{C1BBE079-B5D8-4DA3-ADB8-3041495F80AA}" srcOrd="1" destOrd="0" presId="urn:microsoft.com/office/officeart/2005/8/layout/pList2"/>
    <dgm:cxn modelId="{0E058278-11D5-4271-8B93-1CB1A7998F00}" type="presParOf" srcId="{A9050951-72CA-4814-951C-0262708E272B}" destId="{29D5012A-C230-4E7A-A3EF-1455193F2233}" srcOrd="2" destOrd="0" presId="urn:microsoft.com/office/officeart/2005/8/layout/pList2"/>
    <dgm:cxn modelId="{9453A13A-3C2E-4EB4-B895-E90E7F10C15D}" type="presParOf" srcId="{94DD00A4-8178-430C-ADBB-D575997D5187}" destId="{1E2F603F-4827-40BD-B81F-BE4DB5807CD9}" srcOrd="3" destOrd="0" presId="urn:microsoft.com/office/officeart/2005/8/layout/pList2"/>
    <dgm:cxn modelId="{639D83F5-E827-4FA0-AB5B-E47572B4189A}" type="presParOf" srcId="{94DD00A4-8178-430C-ADBB-D575997D5187}" destId="{6F470EB3-9AF0-4459-AF0A-59D03BBDE9C7}" srcOrd="4" destOrd="0" presId="urn:microsoft.com/office/officeart/2005/8/layout/pList2"/>
    <dgm:cxn modelId="{E46475C7-0836-41B5-B90B-3DE5B5A01B9A}" type="presParOf" srcId="{6F470EB3-9AF0-4459-AF0A-59D03BBDE9C7}" destId="{E7F663A5-BE7F-400A-B683-ADDFC85FBB21}" srcOrd="0" destOrd="0" presId="urn:microsoft.com/office/officeart/2005/8/layout/pList2"/>
    <dgm:cxn modelId="{4D00196B-F809-41DE-863D-FD57C2853288}" type="presParOf" srcId="{6F470EB3-9AF0-4459-AF0A-59D03BBDE9C7}" destId="{0F0BDB88-ED38-4652-9FF4-E9858E153499}" srcOrd="1" destOrd="0" presId="urn:microsoft.com/office/officeart/2005/8/layout/pList2"/>
    <dgm:cxn modelId="{E2252AC4-B99F-466B-83B8-7DDDBDFB861E}" type="presParOf" srcId="{6F470EB3-9AF0-4459-AF0A-59D03BBDE9C7}" destId="{687850D7-FA13-4D87-8CEC-11EE26FDFF5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9FB91F-EF54-4F07-BFA9-2EB2ECED4CA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8D3C96-C6C7-44D5-942A-690908528200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Оқыту мен оқуға жетекшілік ету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C2025-C10F-4784-9CBB-66EF2D565E39}" type="parTrans" cxnId="{990FB428-75CD-4701-BAC5-8F3CE3F9264A}">
      <dgm:prSet/>
      <dgm:spPr/>
      <dgm:t>
        <a:bodyPr/>
        <a:lstStyle/>
        <a:p>
          <a:endParaRPr lang="ru-RU"/>
        </a:p>
      </dgm:t>
    </dgm:pt>
    <dgm:pt modelId="{5C8692B8-DAB1-4A8B-BDE9-35670E10A292}" type="sibTrans" cxnId="{990FB428-75CD-4701-BAC5-8F3CE3F9264A}">
      <dgm:prSet/>
      <dgm:spPr/>
      <dgm:t>
        <a:bodyPr/>
        <a:lstStyle/>
        <a:p>
          <a:endParaRPr lang="ru-RU"/>
        </a:p>
      </dgm:t>
    </dgm:pt>
    <dgm:pt modelId="{28C8D3BD-420B-4846-97C3-BBC5E1A04B17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Өзінің үздіксіз кәсіби дамуымен бірлестігін дамыту (көшбасшылық, стратегиялық жоспарлау, болжау құзыреттіліктері)</a:t>
          </a:r>
        </a:p>
      </dgm:t>
    </dgm:pt>
    <dgm:pt modelId="{EEE2C247-D721-4703-8F45-38CC27F8ACCA}" type="parTrans" cxnId="{52BB2233-5EEF-483A-8B34-0A54A8CF2BC2}">
      <dgm:prSet/>
      <dgm:spPr/>
      <dgm:t>
        <a:bodyPr/>
        <a:lstStyle/>
        <a:p>
          <a:endParaRPr lang="ru-RU"/>
        </a:p>
      </dgm:t>
    </dgm:pt>
    <dgm:pt modelId="{17432C10-E4F0-4F0B-A213-3D4C9CC80599}" type="sibTrans" cxnId="{52BB2233-5EEF-483A-8B34-0A54A8CF2BC2}">
      <dgm:prSet/>
      <dgm:spPr/>
      <dgm:t>
        <a:bodyPr/>
        <a:lstStyle/>
        <a:p>
          <a:endParaRPr lang="ru-RU"/>
        </a:p>
      </dgm:t>
    </dgm:pt>
    <dgm:pt modelId="{F76EC8F9-3761-4AC9-B037-F762EDB2A63E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Ол үрдісті жетілдіру, яғни инновациялар мен өзгерістерге жетекшілік ете білу</a:t>
          </a:r>
        </a:p>
      </dgm:t>
    </dgm:pt>
    <dgm:pt modelId="{66AC035A-5FA9-435B-B632-7AD0E609FA57}" type="parTrans" cxnId="{774317E1-6FEB-476C-B847-CE6FD8F14202}">
      <dgm:prSet/>
      <dgm:spPr/>
      <dgm:t>
        <a:bodyPr/>
        <a:lstStyle/>
        <a:p>
          <a:endParaRPr lang="ru-RU"/>
        </a:p>
      </dgm:t>
    </dgm:pt>
    <dgm:pt modelId="{B9D70489-D061-45D2-B68E-E29146520865}" type="sibTrans" cxnId="{774317E1-6FEB-476C-B847-CE6FD8F14202}">
      <dgm:prSet/>
      <dgm:spPr/>
      <dgm:t>
        <a:bodyPr/>
        <a:lstStyle/>
        <a:p>
          <a:endParaRPr lang="ru-RU"/>
        </a:p>
      </dgm:t>
    </dgm:pt>
    <dgm:pt modelId="{A6789CB8-5CD2-4719-81F3-BF1F9939C7EC}">
      <dgm:prSet phldrT="[Текст]" custT="1"/>
      <dgm:spPr/>
      <dgm:t>
        <a:bodyPr/>
        <a:lstStyle/>
        <a:p>
          <a:r>
            <a:rPr lang="kk-KZ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Бірлестік мүшелерін бірлескен жұмысқа жұмылдыру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2CB847-F9CA-4995-8009-B2C289C58F27}" type="parTrans" cxnId="{4EF92F5B-C8C2-4641-AA20-0ADBF846D555}">
      <dgm:prSet/>
      <dgm:spPr/>
      <dgm:t>
        <a:bodyPr/>
        <a:lstStyle/>
        <a:p>
          <a:endParaRPr lang="ru-RU"/>
        </a:p>
      </dgm:t>
    </dgm:pt>
    <dgm:pt modelId="{AA70D99B-CDEC-4538-AD0A-FA2FDF73B5A3}" type="sibTrans" cxnId="{4EF92F5B-C8C2-4641-AA20-0ADBF846D555}">
      <dgm:prSet/>
      <dgm:spPr/>
      <dgm:t>
        <a:bodyPr/>
        <a:lstStyle/>
        <a:p>
          <a:endParaRPr lang="ru-RU"/>
        </a:p>
      </dgm:t>
    </dgm:pt>
    <dgm:pt modelId="{4A298B16-02F0-4094-9BB6-B648AC77CCC1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Кәсіби және әлеуметтік әріптестік аясын жетілдіру</a:t>
          </a:r>
        </a:p>
      </dgm:t>
    </dgm:pt>
    <dgm:pt modelId="{1E1745A5-B665-4E48-9831-5E5D2B91C169}" type="parTrans" cxnId="{775EE648-6FEE-45C6-8576-77AC55D506E7}">
      <dgm:prSet/>
      <dgm:spPr/>
      <dgm:t>
        <a:bodyPr/>
        <a:lstStyle/>
        <a:p>
          <a:endParaRPr lang="ru-RU"/>
        </a:p>
      </dgm:t>
    </dgm:pt>
    <dgm:pt modelId="{69B496FC-0736-4092-A862-557ED502C5F2}" type="sibTrans" cxnId="{775EE648-6FEE-45C6-8576-77AC55D506E7}">
      <dgm:prSet/>
      <dgm:spPr/>
      <dgm:t>
        <a:bodyPr/>
        <a:lstStyle/>
        <a:p>
          <a:endParaRPr lang="ru-RU"/>
        </a:p>
      </dgm:t>
    </dgm:pt>
    <dgm:pt modelId="{8BA0B98E-6F79-4995-B1B3-9B8042D98298}" type="pres">
      <dgm:prSet presAssocID="{ED9FB91F-EF54-4F07-BFA9-2EB2ECED4CA2}" presName="Name0" presStyleCnt="0">
        <dgm:presLayoutVars>
          <dgm:dir/>
          <dgm:resizeHandles val="exact"/>
        </dgm:presLayoutVars>
      </dgm:prSet>
      <dgm:spPr/>
    </dgm:pt>
    <dgm:pt modelId="{DA5D2ADE-7E21-4D29-87BC-0B3D2FFD07D5}" type="pres">
      <dgm:prSet presAssocID="{ED9FB91F-EF54-4F07-BFA9-2EB2ECED4CA2}" presName="cycle" presStyleCnt="0"/>
      <dgm:spPr/>
    </dgm:pt>
    <dgm:pt modelId="{658AF6F3-A0FA-46B7-8175-4D0E11B83694}" type="pres">
      <dgm:prSet presAssocID="{578D3C96-C6C7-44D5-942A-690908528200}" presName="nodeFirstNode" presStyleLbl="node1" presStyleIdx="0" presStyleCnt="5" custScaleX="107471">
        <dgm:presLayoutVars>
          <dgm:bulletEnabled val="1"/>
        </dgm:presLayoutVars>
      </dgm:prSet>
      <dgm:spPr/>
    </dgm:pt>
    <dgm:pt modelId="{4E45EF80-A333-415D-8CE5-7650B6148A0F}" type="pres">
      <dgm:prSet presAssocID="{5C8692B8-DAB1-4A8B-BDE9-35670E10A292}" presName="sibTransFirstNode" presStyleLbl="bgShp" presStyleIdx="0" presStyleCnt="1"/>
      <dgm:spPr/>
    </dgm:pt>
    <dgm:pt modelId="{48982CF4-F3CE-4D19-A51E-94EE76EEEEE4}" type="pres">
      <dgm:prSet presAssocID="{28C8D3BD-420B-4846-97C3-BBC5E1A04B17}" presName="nodeFollowingNodes" presStyleLbl="node1" presStyleIdx="1" presStyleCnt="5" custScaleX="140219" custScaleY="126811">
        <dgm:presLayoutVars>
          <dgm:bulletEnabled val="1"/>
        </dgm:presLayoutVars>
      </dgm:prSet>
      <dgm:spPr/>
    </dgm:pt>
    <dgm:pt modelId="{E4435C11-52B5-4A40-9889-D141FEFF7BA1}" type="pres">
      <dgm:prSet presAssocID="{F76EC8F9-3761-4AC9-B037-F762EDB2A63E}" presName="nodeFollowingNodes" presStyleLbl="node1" presStyleIdx="2" presStyleCnt="5" custScaleX="128372" custRadScaleRad="123359" custRadScaleInc="-25239">
        <dgm:presLayoutVars>
          <dgm:bulletEnabled val="1"/>
        </dgm:presLayoutVars>
      </dgm:prSet>
      <dgm:spPr/>
    </dgm:pt>
    <dgm:pt modelId="{8C91C703-B9E8-4585-8B1E-A8426C2F73E7}" type="pres">
      <dgm:prSet presAssocID="{A6789CB8-5CD2-4719-81F3-BF1F9939C7EC}" presName="nodeFollowingNodes" presStyleLbl="node1" presStyleIdx="3" presStyleCnt="5" custScaleX="126772" custScaleY="104394" custRadScaleRad="107630" custRadScaleInc="12427">
        <dgm:presLayoutVars>
          <dgm:bulletEnabled val="1"/>
        </dgm:presLayoutVars>
      </dgm:prSet>
      <dgm:spPr/>
    </dgm:pt>
    <dgm:pt modelId="{81F85CA1-043C-45A7-9F73-F1D624BF8DDE}" type="pres">
      <dgm:prSet presAssocID="{4A298B16-02F0-4094-9BB6-B648AC77CCC1}" presName="nodeFollowingNodes" presStyleLbl="node1" presStyleIdx="4" presStyleCnt="5" custScaleX="124332" custScaleY="130672">
        <dgm:presLayoutVars>
          <dgm:bulletEnabled val="1"/>
        </dgm:presLayoutVars>
      </dgm:prSet>
      <dgm:spPr/>
    </dgm:pt>
  </dgm:ptLst>
  <dgm:cxnLst>
    <dgm:cxn modelId="{990FB428-75CD-4701-BAC5-8F3CE3F9264A}" srcId="{ED9FB91F-EF54-4F07-BFA9-2EB2ECED4CA2}" destId="{578D3C96-C6C7-44D5-942A-690908528200}" srcOrd="0" destOrd="0" parTransId="{703C2025-C10F-4784-9CBB-66EF2D565E39}" sibTransId="{5C8692B8-DAB1-4A8B-BDE9-35670E10A292}"/>
    <dgm:cxn modelId="{52BB2233-5EEF-483A-8B34-0A54A8CF2BC2}" srcId="{ED9FB91F-EF54-4F07-BFA9-2EB2ECED4CA2}" destId="{28C8D3BD-420B-4846-97C3-BBC5E1A04B17}" srcOrd="1" destOrd="0" parTransId="{EEE2C247-D721-4703-8F45-38CC27F8ACCA}" sibTransId="{17432C10-E4F0-4F0B-A213-3D4C9CC80599}"/>
    <dgm:cxn modelId="{4EF92F5B-C8C2-4641-AA20-0ADBF846D555}" srcId="{ED9FB91F-EF54-4F07-BFA9-2EB2ECED4CA2}" destId="{A6789CB8-5CD2-4719-81F3-BF1F9939C7EC}" srcOrd="3" destOrd="0" parTransId="{6F2CB847-F9CA-4995-8009-B2C289C58F27}" sibTransId="{AA70D99B-CDEC-4538-AD0A-FA2FDF73B5A3}"/>
    <dgm:cxn modelId="{775EE648-6FEE-45C6-8576-77AC55D506E7}" srcId="{ED9FB91F-EF54-4F07-BFA9-2EB2ECED4CA2}" destId="{4A298B16-02F0-4094-9BB6-B648AC77CCC1}" srcOrd="4" destOrd="0" parTransId="{1E1745A5-B665-4E48-9831-5E5D2B91C169}" sibTransId="{69B496FC-0736-4092-A862-557ED502C5F2}"/>
    <dgm:cxn modelId="{C7033E49-74D1-4A89-B205-8E9BA426A2D0}" type="presOf" srcId="{4A298B16-02F0-4094-9BB6-B648AC77CCC1}" destId="{81F85CA1-043C-45A7-9F73-F1D624BF8DDE}" srcOrd="0" destOrd="0" presId="urn:microsoft.com/office/officeart/2005/8/layout/cycle3"/>
    <dgm:cxn modelId="{C96C4A73-F958-4163-8720-AFF5EA1DB6CB}" type="presOf" srcId="{F76EC8F9-3761-4AC9-B037-F762EDB2A63E}" destId="{E4435C11-52B5-4A40-9889-D141FEFF7BA1}" srcOrd="0" destOrd="0" presId="urn:microsoft.com/office/officeart/2005/8/layout/cycle3"/>
    <dgm:cxn modelId="{7F39C856-79D4-4D6B-ACD5-FAB4D2119EBA}" type="presOf" srcId="{5C8692B8-DAB1-4A8B-BDE9-35670E10A292}" destId="{4E45EF80-A333-415D-8CE5-7650B6148A0F}" srcOrd="0" destOrd="0" presId="urn:microsoft.com/office/officeart/2005/8/layout/cycle3"/>
    <dgm:cxn modelId="{E632718F-5782-415C-A085-C4CA374F580A}" type="presOf" srcId="{A6789CB8-5CD2-4719-81F3-BF1F9939C7EC}" destId="{8C91C703-B9E8-4585-8B1E-A8426C2F73E7}" srcOrd="0" destOrd="0" presId="urn:microsoft.com/office/officeart/2005/8/layout/cycle3"/>
    <dgm:cxn modelId="{DE156AA6-0D2E-4148-AF69-0F09FBF92F63}" type="presOf" srcId="{28C8D3BD-420B-4846-97C3-BBC5E1A04B17}" destId="{48982CF4-F3CE-4D19-A51E-94EE76EEEEE4}" srcOrd="0" destOrd="0" presId="urn:microsoft.com/office/officeart/2005/8/layout/cycle3"/>
    <dgm:cxn modelId="{7B3038D6-52C1-4BC8-999E-CB2D53A03754}" type="presOf" srcId="{ED9FB91F-EF54-4F07-BFA9-2EB2ECED4CA2}" destId="{8BA0B98E-6F79-4995-B1B3-9B8042D98298}" srcOrd="0" destOrd="0" presId="urn:microsoft.com/office/officeart/2005/8/layout/cycle3"/>
    <dgm:cxn modelId="{774317E1-6FEB-476C-B847-CE6FD8F14202}" srcId="{ED9FB91F-EF54-4F07-BFA9-2EB2ECED4CA2}" destId="{F76EC8F9-3761-4AC9-B037-F762EDB2A63E}" srcOrd="2" destOrd="0" parTransId="{66AC035A-5FA9-435B-B632-7AD0E609FA57}" sibTransId="{B9D70489-D061-45D2-B68E-E29146520865}"/>
    <dgm:cxn modelId="{B419D2E1-B6C8-43FC-BF3B-418E8B2129CA}" type="presOf" srcId="{578D3C96-C6C7-44D5-942A-690908528200}" destId="{658AF6F3-A0FA-46B7-8175-4D0E11B83694}" srcOrd="0" destOrd="0" presId="urn:microsoft.com/office/officeart/2005/8/layout/cycle3"/>
    <dgm:cxn modelId="{4CA78CC7-24C8-4914-A6C3-1E35637A2FCF}" type="presParOf" srcId="{8BA0B98E-6F79-4995-B1B3-9B8042D98298}" destId="{DA5D2ADE-7E21-4D29-87BC-0B3D2FFD07D5}" srcOrd="0" destOrd="0" presId="urn:microsoft.com/office/officeart/2005/8/layout/cycle3"/>
    <dgm:cxn modelId="{D2FF18CA-9492-472E-9AAA-468D10A98BF9}" type="presParOf" srcId="{DA5D2ADE-7E21-4D29-87BC-0B3D2FFD07D5}" destId="{658AF6F3-A0FA-46B7-8175-4D0E11B83694}" srcOrd="0" destOrd="0" presId="urn:microsoft.com/office/officeart/2005/8/layout/cycle3"/>
    <dgm:cxn modelId="{9A3D792F-2055-4ADF-917D-A3D160FA4BBD}" type="presParOf" srcId="{DA5D2ADE-7E21-4D29-87BC-0B3D2FFD07D5}" destId="{4E45EF80-A333-415D-8CE5-7650B6148A0F}" srcOrd="1" destOrd="0" presId="urn:microsoft.com/office/officeart/2005/8/layout/cycle3"/>
    <dgm:cxn modelId="{4104D654-0A0F-4722-B8AB-33AC50DF7EF2}" type="presParOf" srcId="{DA5D2ADE-7E21-4D29-87BC-0B3D2FFD07D5}" destId="{48982CF4-F3CE-4D19-A51E-94EE76EEEEE4}" srcOrd="2" destOrd="0" presId="urn:microsoft.com/office/officeart/2005/8/layout/cycle3"/>
    <dgm:cxn modelId="{FB595F92-DC00-4DFF-B09C-749DC1696A14}" type="presParOf" srcId="{DA5D2ADE-7E21-4D29-87BC-0B3D2FFD07D5}" destId="{E4435C11-52B5-4A40-9889-D141FEFF7BA1}" srcOrd="3" destOrd="0" presId="urn:microsoft.com/office/officeart/2005/8/layout/cycle3"/>
    <dgm:cxn modelId="{45D4D4FC-142D-4C90-AB94-CA7B154E60CC}" type="presParOf" srcId="{DA5D2ADE-7E21-4D29-87BC-0B3D2FFD07D5}" destId="{8C91C703-B9E8-4585-8B1E-A8426C2F73E7}" srcOrd="4" destOrd="0" presId="urn:microsoft.com/office/officeart/2005/8/layout/cycle3"/>
    <dgm:cxn modelId="{42869328-248D-4C1F-9EAB-182E1513488D}" type="presParOf" srcId="{DA5D2ADE-7E21-4D29-87BC-0B3D2FFD07D5}" destId="{81F85CA1-043C-45A7-9F73-F1D624BF8DD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20CDF-6B2D-4C0D-A6B3-F0E454BE9E88}">
      <dsp:nvSpPr>
        <dsp:cNvPr id="0" name=""/>
        <dsp:cNvSpPr/>
      </dsp:nvSpPr>
      <dsp:spPr>
        <a:xfrm>
          <a:off x="0" y="0"/>
          <a:ext cx="11163299" cy="2310349"/>
        </a:xfrm>
        <a:prstGeom prst="roundRect">
          <a:avLst>
            <a:gd name="adj" fmla="val 10000"/>
          </a:avLst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D3472-5D28-402A-A5D9-98B7835DE839}">
      <dsp:nvSpPr>
        <dsp:cNvPr id="0" name=""/>
        <dsp:cNvSpPr/>
      </dsp:nvSpPr>
      <dsp:spPr>
        <a:xfrm>
          <a:off x="802410" y="197578"/>
          <a:ext cx="2551651" cy="19092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6446F-0FBD-42CE-90C8-B1EF84EEBC36}">
      <dsp:nvSpPr>
        <dsp:cNvPr id="0" name=""/>
        <dsp:cNvSpPr/>
      </dsp:nvSpPr>
      <dsp:spPr>
        <a:xfrm rot="10800000">
          <a:off x="343919" y="2118333"/>
          <a:ext cx="3468633" cy="4015564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Табысты мұғалім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kern="1200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Өзіндік даму, жетілдіру;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Кәсіби өсу;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3.Оң тәжірибесімен бөлісу;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4.Әдістемелік тақырыбын жетілдіру;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Білім жүйесін инновациялау;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Тәлімгерлік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Авторлық жұмыстар қорғау.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2000" kern="12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50591" y="2118333"/>
        <a:ext cx="3255289" cy="3908892"/>
      </dsp:txXfrm>
    </dsp:sp>
    <dsp:sp modelId="{29D5012A-C230-4E7A-A3EF-1455193F2233}">
      <dsp:nvSpPr>
        <dsp:cNvPr id="0" name=""/>
        <dsp:cNvSpPr/>
      </dsp:nvSpPr>
      <dsp:spPr>
        <a:xfrm>
          <a:off x="4358958" y="205179"/>
          <a:ext cx="2594874" cy="19326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E5FC1-A50D-4688-97E4-D5AF9BE9B800}">
      <dsp:nvSpPr>
        <dsp:cNvPr id="0" name=""/>
        <dsp:cNvSpPr/>
      </dsp:nvSpPr>
      <dsp:spPr>
        <a:xfrm rot="10800000">
          <a:off x="4042104" y="2155487"/>
          <a:ext cx="3361107" cy="3938328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Табысты</a:t>
          </a:r>
          <a:r>
            <a:rPr lang="kk-KZ" sz="1800" kern="1200" baseline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оқыту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kern="1200" baseline="0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Өнімді ҚМЖ;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Мәтін арқылы сауаттылықты арттыру;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 </a:t>
          </a:r>
          <a:r>
            <a:rPr lang="en-US" sz="180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LS </a:t>
          </a:r>
          <a:r>
            <a:rPr lang="kk-KZ" sz="180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сабақтарын жүргізу;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 Кіріктірілген, төңкерілген сабақтар;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5.Дарынды оқушылармен жұмыс;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6. Инклюзивті оқыту.</a:t>
          </a:r>
          <a:endParaRPr lang="ru-RU" sz="1800" kern="12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4145470" y="2155487"/>
        <a:ext cx="3154375" cy="3834962"/>
      </dsp:txXfrm>
    </dsp:sp>
    <dsp:sp modelId="{687850D7-FA13-4D87-8CEC-11EE26FDFF5E}">
      <dsp:nvSpPr>
        <dsp:cNvPr id="0" name=""/>
        <dsp:cNvSpPr/>
      </dsp:nvSpPr>
      <dsp:spPr>
        <a:xfrm>
          <a:off x="8092650" y="190494"/>
          <a:ext cx="2134317" cy="19473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663A5-BE7F-400A-B683-ADDFC85FBB21}">
      <dsp:nvSpPr>
        <dsp:cNvPr id="0" name=""/>
        <dsp:cNvSpPr/>
      </dsp:nvSpPr>
      <dsp:spPr>
        <a:xfrm rot="10800000">
          <a:off x="7630755" y="2154228"/>
          <a:ext cx="3319142" cy="3967704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Табысты мектеп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kern="1200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«Көркем әдебиет оқу» сағаты;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«Ділмәр» клубы;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 ТЕ</a:t>
          </a:r>
          <a:r>
            <a:rPr lang="en-US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</a:t>
          </a: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 «Театр» үйірмесі;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«Темірқазық» педклуб;</a:t>
          </a:r>
          <a:endParaRPr lang="en-US" sz="1800" kern="12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</a:t>
          </a: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Тағылымды кездесулер;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7. Профессорлық оқытушылар дәрістері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00206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7732830" y="2154228"/>
        <a:ext cx="3114992" cy="3865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5EF80-A333-415D-8CE5-7650B6148A0F}">
      <dsp:nvSpPr>
        <dsp:cNvPr id="0" name=""/>
        <dsp:cNvSpPr/>
      </dsp:nvSpPr>
      <dsp:spPr>
        <a:xfrm>
          <a:off x="2447502" y="-90484"/>
          <a:ext cx="4377574" cy="4377574"/>
        </a:xfrm>
        <a:prstGeom prst="circularArrow">
          <a:avLst>
            <a:gd name="adj1" fmla="val 5544"/>
            <a:gd name="adj2" fmla="val 330680"/>
            <a:gd name="adj3" fmla="val 13570482"/>
            <a:gd name="adj4" fmla="val 17512305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AF6F3-A0FA-46B7-8175-4D0E11B83694}">
      <dsp:nvSpPr>
        <dsp:cNvPr id="0" name=""/>
        <dsp:cNvSpPr/>
      </dsp:nvSpPr>
      <dsp:spPr>
        <a:xfrm>
          <a:off x="3522016" y="-9942"/>
          <a:ext cx="2228545" cy="1036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Оқыту мен оқуға жетекшілік ету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2629" y="40671"/>
        <a:ext cx="2127319" cy="935586"/>
      </dsp:txXfrm>
    </dsp:sp>
    <dsp:sp modelId="{48982CF4-F3CE-4D19-A51E-94EE76EEEEE4}">
      <dsp:nvSpPr>
        <dsp:cNvPr id="0" name=""/>
        <dsp:cNvSpPr/>
      </dsp:nvSpPr>
      <dsp:spPr>
        <a:xfrm>
          <a:off x="4957884" y="1140973"/>
          <a:ext cx="2907615" cy="1314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Өзінің үздіксіз кәсіби дамуымен бірлестігін дамыту (көшбасшылық, стратегиялық жоспарлау, болжау құзыреттіліктері)</a:t>
          </a:r>
        </a:p>
      </dsp:txBody>
      <dsp:txXfrm>
        <a:off x="5022067" y="1205156"/>
        <a:ext cx="2779249" cy="1186426"/>
      </dsp:txXfrm>
    </dsp:sp>
    <dsp:sp modelId="{E4435C11-52B5-4A40-9889-D141FEFF7BA1}">
      <dsp:nvSpPr>
        <dsp:cNvPr id="0" name=""/>
        <dsp:cNvSpPr/>
      </dsp:nvSpPr>
      <dsp:spPr>
        <a:xfrm>
          <a:off x="5098567" y="3301560"/>
          <a:ext cx="2661953" cy="1036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Ол үрдісті жетілдіру, яғни инновациялар мен өзгерістерге жетекшілік ете білу</a:t>
          </a:r>
        </a:p>
      </dsp:txBody>
      <dsp:txXfrm>
        <a:off x="5149180" y="3352173"/>
        <a:ext cx="2560727" cy="935586"/>
      </dsp:txXfrm>
    </dsp:sp>
    <dsp:sp modelId="{8C91C703-B9E8-4585-8B1E-A8426C2F73E7}">
      <dsp:nvSpPr>
        <dsp:cNvPr id="0" name=""/>
        <dsp:cNvSpPr/>
      </dsp:nvSpPr>
      <dsp:spPr>
        <a:xfrm>
          <a:off x="1939971" y="3292530"/>
          <a:ext cx="2628775" cy="10823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Бірлестік мүшелерін бірлескен жұмысқа жұмылдыру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2808" y="3345367"/>
        <a:ext cx="2523101" cy="976695"/>
      </dsp:txXfrm>
    </dsp:sp>
    <dsp:sp modelId="{81F85CA1-043C-45A7-9F73-F1D624BF8DDE}">
      <dsp:nvSpPr>
        <dsp:cNvPr id="0" name=""/>
        <dsp:cNvSpPr/>
      </dsp:nvSpPr>
      <dsp:spPr>
        <a:xfrm>
          <a:off x="1571796" y="1120957"/>
          <a:ext cx="2578179" cy="13548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Кәсіби және әлеуметтік әріптестік аясын жетілдіру</a:t>
          </a:r>
        </a:p>
      </dsp:txBody>
      <dsp:txXfrm>
        <a:off x="1637933" y="1187094"/>
        <a:ext cx="2445905" cy="1222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403D9-34E8-4F38-9A41-C9AB921CCAB7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7EDF7-8E1E-4AC9-8F45-1DD1194D7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1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7EDF7-8E1E-4AC9-8F45-1DD1194D7EE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886E4-24EC-4876-92C9-E348EC963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0448E0-5D6A-495D-AD85-8725AD7A3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2B3E1-D024-46FD-BDA5-9DCDEDEA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51A45A-0D9C-496B-96AD-27B48CA4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A70ED-A5E9-402D-B06F-6588CAC7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16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CC6CD-1970-4AD2-A86A-9A8C0024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216EF8-885C-410C-85E0-B428B197F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723F6D-EFDD-47C2-B61C-B1D8B9C7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EE9FB2-276A-4F1B-A028-F9303107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7E355-5746-405E-8E99-FFBA9CEE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9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2F6AA6-6E37-4490-90F3-594C89D10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5631A5-415E-4D3C-ADBC-02FBC016C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9335D9-2F83-4004-9C55-82264473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4879D-CF04-4918-95AB-439167B3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C47A9C-9744-4507-ADBD-DB8DC320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50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5E93F-E28A-438E-9158-34F3C6FF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012C5-94F5-4A6C-ADB3-C59640376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A0235A-3A7A-45B6-BFF4-C6552FF6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EF9F0C-ED4B-4886-BB7E-4B1A771F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FF9BF-C801-4EAA-BBC2-5B4004A4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2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4FF06-9D27-4717-8A3A-4FC003E9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C205CA-8898-4CCA-B877-D5D61611C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36728-8707-4A01-8D99-FB7673C4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384988-5061-4BF7-80AA-04E34AAF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68393B-56FA-44F7-9E60-E17EB77C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51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B679D-B4F2-42B1-AE8C-A765F15B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8E0BA3-5618-4FDE-9360-D148D6FC2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3FE636-BE83-4A00-B5F8-6FED7A7F5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CD8E87-0723-44AF-802C-A4513BFD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7CCBA9-DB7B-471F-A510-7B49A2DD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40EC9A-B910-4C35-B2A3-1C9095BF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06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6C9F9-4317-4F85-A759-732D460A3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806036-5483-404F-8B98-789826564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7FAF75-B060-47AE-A50D-D5A352136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C684FA-28DE-4961-8A01-706088671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C6F887-3D43-4FF1-BD75-D8E3119CD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C1DDD5-4EA6-4643-BB38-B2D2FA00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2A59D-75F9-4426-8F30-B91D1B6B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DFB439-82FB-405D-8084-FC1D9F61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73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B5B4B-91CB-4067-87DF-F08522D6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657F06-ADCC-4238-9997-FFFB6735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9A326-F77B-4A57-8634-DAD070725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0B7648-4CD6-43C1-9D59-BC8F290D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94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14FDD6-7C2B-4748-8884-95ED6EA4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0D6EDA-618A-433C-93AE-8CE88A4A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1CA76A-F96B-46E8-BC09-358D53385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3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B507E-69E1-4670-8D35-B136476C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4995B-DF2D-40DC-B129-851B0CB1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F83DF6-F3D5-42E2-ABB8-9D0F4B15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3C4FE0-45BD-4496-9889-51410E66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C28785-EABC-4D27-85CD-5B63C4A8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8F71CE-3175-4220-B4F4-534ADE5A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45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69A59-D1A6-4AF7-85FA-0316A716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EBC480-F07B-4FD4-ABE2-0E168AA8A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DF9318-DE14-49F8-89B3-354AC72AC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7C5AE2-3F65-4FFE-BB1F-561A23EF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591A00-E6E6-405A-B8B5-532E69E71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BDAA22-D6D3-4732-B3F8-1D34B049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49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7F7DA-415D-4957-9C1D-709F58E1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1F9D92-BA15-4323-B4CE-AB39AEFC1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D1391-05F4-4184-80D3-94C7C7234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0DA7F-FFAB-402E-8441-E8F26E7B0F5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862EA-F374-46BD-8406-551ADDDE6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AB98F-C999-4D09-981E-5BA832EEA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3ED7B-7B36-4919-9613-F63967FB6E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55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2470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F167D-1333-4157-BBA5-970FDCF669EC}"/>
              </a:ext>
            </a:extLst>
          </p:cNvPr>
          <p:cNvSpPr txBox="1"/>
          <p:nvPr/>
        </p:nvSpPr>
        <p:spPr>
          <a:xfrm>
            <a:off x="503175" y="1523694"/>
            <a:ext cx="1061155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 тілі мен әдебиеті пәні бірлестігі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8B4D10-AF7D-477C-A4C2-C0829F2B5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58" y="346494"/>
            <a:ext cx="1828940" cy="14736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09904" y="760167"/>
            <a:ext cx="7821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Қостанай облысы әкімдігінің білім басқармасының "Рудный қаласы білім бөлімінің Бейімбет Майлин атындағы №7 мектеп-гимназиясы» КММ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F30F1E-79C5-423E-A4EA-01920D9F8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175" y="2110890"/>
            <a:ext cx="5157926" cy="38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10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BF21EB8-D12B-4E5F-B06F-B677C1D4F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263892"/>
              </p:ext>
            </p:extLst>
          </p:nvPr>
        </p:nvGraphicFramePr>
        <p:xfrm>
          <a:off x="881944" y="1075265"/>
          <a:ext cx="9375038" cy="4042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3289">
                  <a:extLst>
                    <a:ext uri="{9D8B030D-6E8A-4147-A177-3AD203B41FA5}">
                      <a16:colId xmlns:a16="http://schemas.microsoft.com/office/drawing/2014/main" val="3310561776"/>
                    </a:ext>
                  </a:extLst>
                </a:gridCol>
                <a:gridCol w="3521749">
                  <a:extLst>
                    <a:ext uri="{9D8B030D-6E8A-4147-A177-3AD203B41FA5}">
                      <a16:colId xmlns:a16="http://schemas.microsoft.com/office/drawing/2014/main" val="4232012907"/>
                    </a:ext>
                  </a:extLst>
                </a:gridCol>
              </a:tblGrid>
              <a:tr h="381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kk-KZ" sz="20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жеңімпаздары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Саны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96624"/>
                  </a:ext>
                </a:extLst>
              </a:tr>
              <a:tr h="523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Алматы, ҚазҰУ Бейінідк мектебінің Х республикалық ҒПК, ІІ орын  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00510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«Тұлпар мініп, ту алған» сайысы ІІІ</a:t>
                      </a:r>
                      <a:r>
                        <a:rPr lang="kk-KZ" sz="20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орын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664024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Мағжан оқулары, республика 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004933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Әбіш оқулары ІІ орын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61492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ЯСАУИ ОҚУЛАРЫ; ынталандыру сыйлық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40908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Республикалық байқау «Абай әлемі»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35125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88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73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833719A-403F-4A64-885E-7682C8981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628319"/>
              </p:ext>
            </p:extLst>
          </p:nvPr>
        </p:nvGraphicFramePr>
        <p:xfrm>
          <a:off x="546441" y="1846184"/>
          <a:ext cx="10882489" cy="3122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540">
                  <a:extLst>
                    <a:ext uri="{9D8B030D-6E8A-4147-A177-3AD203B41FA5}">
                      <a16:colId xmlns:a16="http://schemas.microsoft.com/office/drawing/2014/main" val="2576389765"/>
                    </a:ext>
                  </a:extLst>
                </a:gridCol>
                <a:gridCol w="1796503">
                  <a:extLst>
                    <a:ext uri="{9D8B030D-6E8A-4147-A177-3AD203B41FA5}">
                      <a16:colId xmlns:a16="http://schemas.microsoft.com/office/drawing/2014/main" val="863875395"/>
                    </a:ext>
                  </a:extLst>
                </a:gridCol>
                <a:gridCol w="1666882">
                  <a:extLst>
                    <a:ext uri="{9D8B030D-6E8A-4147-A177-3AD203B41FA5}">
                      <a16:colId xmlns:a16="http://schemas.microsoft.com/office/drawing/2014/main" val="473988382"/>
                    </a:ext>
                  </a:extLst>
                </a:gridCol>
                <a:gridCol w="1362159">
                  <a:extLst>
                    <a:ext uri="{9D8B030D-6E8A-4147-A177-3AD203B41FA5}">
                      <a16:colId xmlns:a16="http://schemas.microsoft.com/office/drawing/2014/main" val="3956464430"/>
                    </a:ext>
                  </a:extLst>
                </a:gridCol>
                <a:gridCol w="1769910">
                  <a:extLst>
                    <a:ext uri="{9D8B030D-6E8A-4147-A177-3AD203B41FA5}">
                      <a16:colId xmlns:a16="http://schemas.microsoft.com/office/drawing/2014/main" val="3786004591"/>
                    </a:ext>
                  </a:extLst>
                </a:gridCol>
                <a:gridCol w="1383956">
                  <a:extLst>
                    <a:ext uri="{9D8B030D-6E8A-4147-A177-3AD203B41FA5}">
                      <a16:colId xmlns:a16="http://schemas.microsoft.com/office/drawing/2014/main" val="1284090513"/>
                    </a:ext>
                  </a:extLst>
                </a:gridCol>
                <a:gridCol w="1197539">
                  <a:extLst>
                    <a:ext uri="{9D8B030D-6E8A-4147-A177-3AD203B41FA5}">
                      <a16:colId xmlns:a16="http://schemas.microsoft.com/office/drawing/2014/main" val="3419916691"/>
                    </a:ext>
                  </a:extLst>
                </a:gridCol>
              </a:tblGrid>
              <a:tr h="92809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kk-KZ" sz="1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жылы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ОБЛАСТЫҚ</a:t>
                      </a:r>
                      <a:r>
                        <a:rPr lang="ru-RU" sz="1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КЕЗЕҢ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РЕСПУБЛИКАЛЫҚ</a:t>
                      </a:r>
                      <a:r>
                        <a:rPr lang="ru-RU" sz="1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КЕЗЕҢ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077148"/>
                  </a:ext>
                </a:extLst>
              </a:tr>
              <a:tr h="85037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ҚАТЫСУШЫ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ЖЕҢІМПАЗ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ҚАТЫСУШЫ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ЖЕҢІМПАЗ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95318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494544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894827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0698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2AD6FDB-C1D0-438C-ACD1-92C555CC8C36}"/>
              </a:ext>
            </a:extLst>
          </p:cNvPr>
          <p:cNvSpPr txBox="1"/>
          <p:nvPr/>
        </p:nvSpPr>
        <p:spPr>
          <a:xfrm>
            <a:off x="988551" y="1189242"/>
            <a:ext cx="9781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Ғылыми жұмыстарға қатысу</a:t>
            </a:r>
            <a:endParaRPr lang="ru-RU" sz="24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2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80" y="1284271"/>
            <a:ext cx="6722220" cy="4181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044" t="15740" b="16767"/>
          <a:stretch/>
        </p:blipFill>
        <p:spPr>
          <a:xfrm>
            <a:off x="2020186" y="1143000"/>
            <a:ext cx="3100046" cy="1706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6734" y="3111500"/>
            <a:ext cx="4000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</a:rPr>
              <a:t>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 </a:t>
            </a:r>
          </a:p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«ҮЗДІК БІРЛЕСТІК» САЙЫСЫ</a:t>
            </a:r>
          </a:p>
          <a:p>
            <a:pPr algn="ctr"/>
            <a:endParaRPr lang="kk-K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орын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02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24" y="32200"/>
            <a:ext cx="10198311" cy="68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5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6840214"/>
              </p:ext>
            </p:extLst>
          </p:nvPr>
        </p:nvGraphicFramePr>
        <p:xfrm>
          <a:off x="558800" y="719666"/>
          <a:ext cx="11163300" cy="594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927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46759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AD6FDB-C1D0-438C-ACD1-92C555CC8C36}"/>
              </a:ext>
            </a:extLst>
          </p:cNvPr>
          <p:cNvSpPr txBox="1"/>
          <p:nvPr/>
        </p:nvSpPr>
        <p:spPr>
          <a:xfrm>
            <a:off x="-1175382" y="0"/>
            <a:ext cx="5976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LS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зерттеу сабақтары</a:t>
            </a:r>
            <a:endParaRPr lang="ru-RU" sz="24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817692"/>
              </p:ext>
            </p:extLst>
          </p:nvPr>
        </p:nvGraphicFramePr>
        <p:xfrm>
          <a:off x="377035" y="1063225"/>
          <a:ext cx="11627123" cy="2218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1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1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7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7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1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 жылы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74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Сыныптар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i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«Ә» сынып</a:t>
                      </a:r>
                    </a:p>
                    <a:p>
                      <a:pPr marR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i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«А» сынып</a:t>
                      </a:r>
                      <a:endParaRPr lang="ru-RU" sz="1800" b="1" i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«Б»</a:t>
                      </a:r>
                      <a:r>
                        <a:rPr lang="kk-KZ" sz="18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сынып</a:t>
                      </a:r>
                    </a:p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«А» сынып</a:t>
                      </a:r>
                    </a:p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«Б» сынып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«А» сынып</a:t>
                      </a:r>
                    </a:p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«Ә» сынып</a:t>
                      </a:r>
                    </a:p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«А» сынып</a:t>
                      </a:r>
                    </a:p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«Г» сынып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65E5F7-E4ED-45D7-96CA-5E0B4651158A}"/>
              </a:ext>
            </a:extLst>
          </p:cNvPr>
          <p:cNvSpPr txBox="1"/>
          <p:nvPr/>
        </p:nvSpPr>
        <p:spPr>
          <a:xfrm>
            <a:off x="127592" y="355339"/>
            <a:ext cx="7202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rgbClr val="152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ГРАФИКАЛЫҚ ОРГАНАЙЗЕР АРҚЫЛЫ</a:t>
            </a:r>
          </a:p>
          <a:p>
            <a:pPr algn="ctr"/>
            <a:r>
              <a:rPr lang="kk-KZ" sz="2000" b="1" dirty="0">
                <a:solidFill>
                  <a:srgbClr val="152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ОҚУ САУАТТЫЛЫҒЫН АРТТЫРУ</a:t>
            </a:r>
            <a:endParaRPr lang="ru-RU" sz="2000" b="1" dirty="0">
              <a:solidFill>
                <a:srgbClr val="1527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AE8F709-9CF4-40A3-901C-2B2F6DE8D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22290"/>
              </p:ext>
            </p:extLst>
          </p:nvPr>
        </p:nvGraphicFramePr>
        <p:xfrm>
          <a:off x="377036" y="3280332"/>
          <a:ext cx="11623578" cy="2791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8909">
                  <a:extLst>
                    <a:ext uri="{9D8B030D-6E8A-4147-A177-3AD203B41FA5}">
                      <a16:colId xmlns:a16="http://schemas.microsoft.com/office/drawing/2014/main" val="3595215281"/>
                    </a:ext>
                  </a:extLst>
                </a:gridCol>
                <a:gridCol w="968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6099">
                  <a:extLst>
                    <a:ext uri="{9D8B030D-6E8A-4147-A177-3AD203B41FA5}">
                      <a16:colId xmlns:a16="http://schemas.microsoft.com/office/drawing/2014/main" val="332531286"/>
                    </a:ext>
                  </a:extLst>
                </a:gridCol>
                <a:gridCol w="2789009">
                  <a:extLst>
                    <a:ext uri="{9D8B030D-6E8A-4147-A177-3AD203B41FA5}">
                      <a16:colId xmlns:a16="http://schemas.microsoft.com/office/drawing/2014/main" val="1177378039"/>
                    </a:ext>
                  </a:extLst>
                </a:gridCol>
                <a:gridCol w="3162299">
                  <a:extLst>
                    <a:ext uri="{9D8B030D-6E8A-4147-A177-3AD203B41FA5}">
                      <a16:colId xmlns:a16="http://schemas.microsoft.com/office/drawing/2014/main" val="1749198503"/>
                    </a:ext>
                  </a:extLst>
                </a:gridCol>
              </a:tblGrid>
              <a:tr h="62999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Мұғалімдер саны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</a:t>
                      </a:r>
                      <a:r>
                        <a:rPr lang="kk-KZ" sz="16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құрылымы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</a:t>
                      </a:r>
                      <a:r>
                        <a:rPr lang="kk-KZ" sz="16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құрылымы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</a:t>
                      </a:r>
                      <a:r>
                        <a:rPr lang="kk-KZ" sz="16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құрылымы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574872"/>
                  </a:ext>
                </a:extLst>
              </a:tr>
              <a:tr h="21616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 «А» сыныбында қазақ тілі пәні сабағында пән мұғалімі Байкенова Ғ.Қ .,« Бейнелі сөздер арқылы айтылым дағдысын қалыптастыру</a:t>
                      </a:r>
                      <a:r>
                        <a:rPr lang="kk-KZ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 </a:t>
                      </a:r>
                      <a:endParaRPr lang="ru-RU" sz="18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 «Б» сыныбында қазақ әдебиетінен Ибраева Н.Қ., «Графикалық органайзер арқылы бөлінген көшбасшыны қалыптастыру» 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«Ә» сыныбында қазақ әдебиетінен Абуталипова А.Б.,«</a:t>
                      </a: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Графикалық органайзерлер</a:t>
                      </a:r>
                      <a:r>
                        <a:rPr lang="kk-KZ" sz="1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ді қолдану- көркем сөйлеу негізі»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028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827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46759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AD6FDB-C1D0-438C-ACD1-92C555CC8C36}"/>
              </a:ext>
            </a:extLst>
          </p:cNvPr>
          <p:cNvSpPr txBox="1"/>
          <p:nvPr/>
        </p:nvSpPr>
        <p:spPr>
          <a:xfrm>
            <a:off x="-1175382" y="0"/>
            <a:ext cx="5976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LS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зерттеу сабақтары</a:t>
            </a:r>
            <a:endParaRPr lang="ru-RU" sz="24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616095"/>
              </p:ext>
            </p:extLst>
          </p:nvPr>
        </p:nvGraphicFramePr>
        <p:xfrm>
          <a:off x="377035" y="1063225"/>
          <a:ext cx="11627123" cy="2757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6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1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Сабақтан</a:t>
                      </a:r>
                      <a:r>
                        <a:rPr lang="kk-KZ" sz="1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сабақ алу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МАҚСАТЫ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ЗЕРТТЕУ СҰРАҚТАРЫ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74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Әр түрлі пән мұғалімдері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 пәндік аймақтағы мұғалімдер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Ортақ қызығушылығы бар</a:t>
                      </a:r>
                      <a:br>
                        <a:rPr lang="kk-KZ" sz="16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kk-KZ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Барлық оқушыларды белсенді оқыту үрдісіне тарту үшін  графикалық органайзерлерді қолданудың жолдарын насихаттау</a:t>
                      </a:r>
                      <a:endParaRPr lang="en-US" sz="16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kk-KZ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АВС деңгейі осы ГОмен жасалған тапсырмаларды жеңілден күрделі ? Орындай алды? Стандарт осы ГО арқылы қалайша ұтымды меңгерілді? </a:t>
                      </a:r>
                    </a:p>
                    <a:p>
                      <a:r>
                        <a:rPr lang="kk-KZ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Келесі күнделікті сабақтарда ГО қолданылды ма? Қаншалықты жиі? Өзгеріс? Не нәрсеге ықпал етті, әлі де не нәрсені өзгертуде?  </a:t>
                      </a:r>
                    </a:p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k-KZ" sz="1600" b="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1797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65E5F7-E4ED-45D7-96CA-5E0B4651158A}"/>
              </a:ext>
            </a:extLst>
          </p:cNvPr>
          <p:cNvSpPr txBox="1"/>
          <p:nvPr/>
        </p:nvSpPr>
        <p:spPr>
          <a:xfrm>
            <a:off x="127592" y="355339"/>
            <a:ext cx="7202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rgbClr val="152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ГРАФИКАЛЫҚ ОРГАНАЙЗЕР АРҚЫЛЫ</a:t>
            </a:r>
          </a:p>
          <a:p>
            <a:pPr algn="ctr"/>
            <a:r>
              <a:rPr lang="kk-KZ" sz="2000" b="1" dirty="0">
                <a:solidFill>
                  <a:srgbClr val="152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ОҚУ САУАТТЫЛЫҒЫН АРТТЫРУ</a:t>
            </a:r>
            <a:endParaRPr lang="ru-RU" sz="2000" b="1" dirty="0">
              <a:solidFill>
                <a:srgbClr val="1527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AE8F709-9CF4-40A3-901C-2B2F6DE8D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08590"/>
              </p:ext>
            </p:extLst>
          </p:nvPr>
        </p:nvGraphicFramePr>
        <p:xfrm>
          <a:off x="377036" y="3280332"/>
          <a:ext cx="11623578" cy="3224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6171">
                  <a:extLst>
                    <a:ext uri="{9D8B030D-6E8A-4147-A177-3AD203B41FA5}">
                      <a16:colId xmlns:a16="http://schemas.microsoft.com/office/drawing/2014/main" val="3595215281"/>
                    </a:ext>
                  </a:extLst>
                </a:gridCol>
                <a:gridCol w="3152110">
                  <a:extLst>
                    <a:ext uri="{9D8B030D-6E8A-4147-A177-3AD203B41FA5}">
                      <a16:colId xmlns:a16="http://schemas.microsoft.com/office/drawing/2014/main" val="332531286"/>
                    </a:ext>
                  </a:extLst>
                </a:gridCol>
                <a:gridCol w="2642998">
                  <a:extLst>
                    <a:ext uri="{9D8B030D-6E8A-4147-A177-3AD203B41FA5}">
                      <a16:colId xmlns:a16="http://schemas.microsoft.com/office/drawing/2014/main" val="1177378039"/>
                    </a:ext>
                  </a:extLst>
                </a:gridCol>
                <a:gridCol w="3162299">
                  <a:extLst>
                    <a:ext uri="{9D8B030D-6E8A-4147-A177-3AD203B41FA5}">
                      <a16:colId xmlns:a16="http://schemas.microsoft.com/office/drawing/2014/main" val="1749198503"/>
                    </a:ext>
                  </a:extLst>
                </a:gridCol>
              </a:tblGrid>
              <a:tr h="747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Сабақты кәсіби түрде  ұйымдастырудың алгоритмі 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МІНДЕТІ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574872"/>
                  </a:ext>
                </a:extLst>
              </a:tr>
              <a:tr h="2161697"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ГО-ны енгізу мүмкіндігін қарастыру;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 түрлерінің Блумға сәйкес келуін ескеру, үнемі</a:t>
                      </a:r>
                    </a:p>
                    <a:p>
                      <a:pPr lvl="0"/>
                      <a:r>
                        <a:rPr lang="kk-KZ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рефлексия жасап отыру; 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Тәжірибе бөлісуді назар ұстау;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kk-KZ" sz="18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№1 міндеті:</a:t>
                      </a:r>
                    </a:p>
                    <a:p>
                      <a:pPr lvl="0"/>
                      <a:endParaRPr lang="kk-KZ" sz="18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kk-KZ" sz="1800" b="0" i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Сабаққа толық сыныпты қамтуда  графикалық органайзерлердің тиімділігін көрсету; </a:t>
                      </a:r>
                      <a:endParaRPr lang="ru-RU" sz="1800" b="0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kk-KZ" sz="18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№2 міндеті:</a:t>
                      </a:r>
                    </a:p>
                    <a:p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Графикалық органайзерлердің тиімділігінің зерттеу практикасымен бөлісу; </a:t>
                      </a: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№3 міндеті: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Графикалық органайзерлерді қолдана отыра мұғалімдердің сабақты кәсіби түрде  ұйымдастырудың алгоритмін ұсыну.;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028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0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7620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AD6FDB-C1D0-438C-ACD1-92C555CC8C36}"/>
              </a:ext>
            </a:extLst>
          </p:cNvPr>
          <p:cNvSpPr txBox="1"/>
          <p:nvPr/>
        </p:nvSpPr>
        <p:spPr>
          <a:xfrm>
            <a:off x="568421" y="727923"/>
            <a:ext cx="9781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endParaRPr lang="ru-RU" sz="24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5E5F7-E4ED-45D7-96CA-5E0B4651158A}"/>
              </a:ext>
            </a:extLst>
          </p:cNvPr>
          <p:cNvSpPr txBox="1"/>
          <p:nvPr/>
        </p:nvSpPr>
        <p:spPr>
          <a:xfrm>
            <a:off x="-265814" y="55677"/>
            <a:ext cx="62306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rgbClr val="152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ГРАФИКАЛЫҚ ОРГАНАЙЗЕР АРҚЫЛЫ </a:t>
            </a:r>
          </a:p>
          <a:p>
            <a:pPr algn="ctr"/>
            <a:r>
              <a:rPr lang="kk-KZ" sz="2000" b="1" dirty="0">
                <a:solidFill>
                  <a:srgbClr val="152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ФУНКЦИОНАЛДЫҚ САУАТТЫЛЫҚТЫ АРТТЫРУ</a:t>
            </a:r>
            <a:endParaRPr lang="ru-RU" sz="2000" b="1" dirty="0">
              <a:solidFill>
                <a:srgbClr val="1527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"/>
          <a:stretch/>
        </p:blipFill>
        <p:spPr>
          <a:xfrm>
            <a:off x="859886" y="-11853"/>
            <a:ext cx="9831617" cy="7204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75" y="1451198"/>
            <a:ext cx="321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Мектепішілік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 </a:t>
            </a:r>
            <a:endParaRPr lang="kk-K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тәжірибесімен бөлісу;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0301" y="1332735"/>
            <a:ext cx="3691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Stady </a:t>
            </a:r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 тәжірибені </a:t>
            </a:r>
          </a:p>
          <a:p>
            <a:pPr algn="ctr"/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 тәсілі ретінде» аймақтық ғылыми –практикалық конференция</a:t>
            </a:r>
          </a:p>
          <a:p>
            <a:pPr algn="ctr"/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(Бірманова Қ.И.,Жумабаева Г.Т., Абуталипова А.Б., Ибраева НҚ.)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886" y="4162774"/>
            <a:ext cx="4169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«Сабақты зерттеу – педагогтың кәсіби құзыреттілігін зерттеу негізі» облыстық семинар</a:t>
            </a:r>
          </a:p>
          <a:p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(Бірманова Қ.И., Байкенова Ғ.Қ.,</a:t>
            </a:r>
          </a:p>
          <a:p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Жумабаева Г.Т., Абуталипова А.Б.,</a:t>
            </a:r>
          </a:p>
          <a:p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Ибраева Н.Қ,, Жумабаева А.Е.)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9145" y="4162774"/>
            <a:ext cx="3786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 форум «Сабақты зерттеу»                    Астана қаласы.</a:t>
            </a:r>
          </a:p>
          <a:p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(Бірманова Қ.И., Жумабаева Г.Т.)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411" y="2527649"/>
            <a:ext cx="1840287" cy="13802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52" y="2533161"/>
            <a:ext cx="1825585" cy="13691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188" y="2517798"/>
            <a:ext cx="1832661" cy="1374496"/>
          </a:xfrm>
          <a:prstGeom prst="rect">
            <a:avLst/>
          </a:prstGeom>
        </p:spPr>
      </p:pic>
      <p:sp>
        <p:nvSpPr>
          <p:cNvPr id="15" name="AutoShape 2" descr="blob:https://web.whatsapp.com/b3c20a20-3b8d-4977-83aa-dbaec3b3d4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1578" t="19037" r="-1578" b="42578"/>
          <a:stretch/>
        </p:blipFill>
        <p:spPr>
          <a:xfrm>
            <a:off x="6904268" y="5228967"/>
            <a:ext cx="1912167" cy="13964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6435" y="5228967"/>
            <a:ext cx="1767211" cy="13254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8963" y="5298234"/>
            <a:ext cx="1777271" cy="11841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6049" y="2522323"/>
            <a:ext cx="1815668" cy="13617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9508" y="5292720"/>
            <a:ext cx="1569455" cy="11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3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60385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6EAF27-1F1B-477A-A6C1-1A9DF027D38F}"/>
              </a:ext>
            </a:extLst>
          </p:cNvPr>
          <p:cNvSpPr txBox="1"/>
          <p:nvPr/>
        </p:nvSpPr>
        <p:spPr>
          <a:xfrm>
            <a:off x="-331957" y="811148"/>
            <a:ext cx="1023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kk-KZ" sz="2400" b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НӘТИЖЕГЕ БАҒДАРЛАНҒАН ҚҰЗЫРЕТТІ БІРЛЕСТІК</a:t>
            </a:r>
            <a:endParaRPr lang="ru-RU" sz="24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5FF59-28CC-47F8-BDE2-8597CF27D5BB}"/>
              </a:ext>
            </a:extLst>
          </p:cNvPr>
          <p:cNvSpPr txBox="1"/>
          <p:nvPr/>
        </p:nvSpPr>
        <p:spPr>
          <a:xfrm>
            <a:off x="677333" y="1988805"/>
            <a:ext cx="11017956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80631970"/>
              </p:ext>
            </p:extLst>
          </p:nvPr>
        </p:nvGraphicFramePr>
        <p:xfrm>
          <a:off x="1328468" y="1319842"/>
          <a:ext cx="9437297" cy="4416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466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2876" y="25525"/>
            <a:ext cx="12192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6650" y="653890"/>
            <a:ext cx="119044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«Мұғалімнің үздіксіз кәсіби жетілуіне бірлестік жұмысының 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әсері бар ма?» деген сұраққа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араллелограмм 5">
            <a:extLst>
              <a:ext uri="{FF2B5EF4-FFF2-40B4-BE49-F238E27FC236}">
                <a16:creationId xmlns:a16="http://schemas.microsoft.com/office/drawing/2014/main" id="{368D6732-0482-498F-B2E6-1A85FD71FAB4}"/>
              </a:ext>
            </a:extLst>
          </p:cNvPr>
          <p:cNvSpPr/>
          <p:nvPr/>
        </p:nvSpPr>
        <p:spPr>
          <a:xfrm>
            <a:off x="5423801" y="1268086"/>
            <a:ext cx="6325376" cy="833159"/>
          </a:xfrm>
          <a:prstGeom prst="parallelogram">
            <a:avLst/>
          </a:prstGeom>
          <a:solidFill>
            <a:srgbClr val="FFCC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 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368D6732-0482-498F-B2E6-1A85FD71FAB4}"/>
              </a:ext>
            </a:extLst>
          </p:cNvPr>
          <p:cNvSpPr/>
          <p:nvPr/>
        </p:nvSpPr>
        <p:spPr>
          <a:xfrm>
            <a:off x="4840567" y="2259773"/>
            <a:ext cx="6710203" cy="2657518"/>
          </a:xfrm>
          <a:prstGeom prst="parallelogram">
            <a:avLst/>
          </a:prstGeom>
          <a:solidFill>
            <a:srgbClr val="FFCC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fontAlgn="base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Бірлестік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мүшелерін бір мақсатқа ұмылдыру;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Ә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рбір бірлестік мүшелерінің қарым-қабілеті мен бейім-білігін тани отырып, оның осы мүмкіндіктерін дамыта отырып толыққанды жұмыс істеуіне жағдай жасау;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шеберлігі мен дағдысын ұйымшылдық ұстанымы негізінде өзара ақпарат алмасу кеңістігін қалыптастыру.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368D6732-0482-498F-B2E6-1A85FD71FAB4}"/>
              </a:ext>
            </a:extLst>
          </p:cNvPr>
          <p:cNvSpPr/>
          <p:nvPr/>
        </p:nvSpPr>
        <p:spPr>
          <a:xfrm>
            <a:off x="4531349" y="5121365"/>
            <a:ext cx="6372440" cy="1165315"/>
          </a:xfrm>
          <a:prstGeom prst="parallelogram">
            <a:avLst/>
          </a:prstGeom>
          <a:solidFill>
            <a:srgbClr val="FFCC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Жұмыла көтерген жүк жеңіл,</a:t>
            </a:r>
          </a:p>
          <a:p>
            <a:pPr algn="ctr"/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Бірлік бар жерде тірлік бар....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9885" y="1578025"/>
            <a:ext cx="4110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БІРЛЕСТІК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7427" y="2576893"/>
            <a:ext cx="3775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Басқару міндеттері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58779" y="4907415"/>
            <a:ext cx="2212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Ұстаным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9683" y="1373951"/>
            <a:ext cx="342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 мақсат, бір мүдде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3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BF21EB8-D12B-4E5F-B06F-B677C1D4F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31691"/>
              </p:ext>
            </p:extLst>
          </p:nvPr>
        </p:nvGraphicFramePr>
        <p:xfrm>
          <a:off x="800101" y="1330434"/>
          <a:ext cx="10556202" cy="3386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3894">
                  <a:extLst>
                    <a:ext uri="{9D8B030D-6E8A-4147-A177-3AD203B41FA5}">
                      <a16:colId xmlns:a16="http://schemas.microsoft.com/office/drawing/2014/main" val="3310561776"/>
                    </a:ext>
                  </a:extLst>
                </a:gridCol>
                <a:gridCol w="4702308">
                  <a:extLst>
                    <a:ext uri="{9D8B030D-6E8A-4147-A177-3AD203B41FA5}">
                      <a16:colId xmlns:a16="http://schemas.microsoft.com/office/drawing/2014/main" val="4232012907"/>
                    </a:ext>
                  </a:extLst>
                </a:gridCol>
              </a:tblGrid>
              <a:tr h="415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96624"/>
                  </a:ext>
                </a:extLst>
              </a:tr>
              <a:tr h="425922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Қазақ тілі мен әдебиеті мұғалімдер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00510"/>
                  </a:ext>
                </a:extLst>
              </a:tr>
              <a:tr h="425922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 -</a:t>
                      </a:r>
                      <a:r>
                        <a:rPr lang="kk-KZ" sz="2000" b="1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шебер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664024"/>
                  </a:ext>
                </a:extLst>
              </a:tr>
              <a:tr h="425922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Педагог-зерттеуші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004933"/>
                  </a:ext>
                </a:extLst>
              </a:tr>
              <a:tr h="425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Педагог-сарапшы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61492"/>
                  </a:ext>
                </a:extLst>
              </a:tr>
              <a:tr h="425922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Педагог-модератор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40908"/>
                  </a:ext>
                </a:extLst>
              </a:tr>
              <a:tr h="425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Педагог-тағылымдамашы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35125"/>
                  </a:ext>
                </a:extLst>
              </a:tr>
              <a:tr h="415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886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A01771-B36F-4983-B27B-9598AA62A2D2}"/>
              </a:ext>
            </a:extLst>
          </p:cNvPr>
          <p:cNvSpPr txBox="1"/>
          <p:nvPr/>
        </p:nvSpPr>
        <p:spPr>
          <a:xfrm>
            <a:off x="1569156" y="807215"/>
            <a:ext cx="8833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3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BF21EB8-D12B-4E5F-B06F-B677C1D4F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08665"/>
              </p:ext>
            </p:extLst>
          </p:nvPr>
        </p:nvGraphicFramePr>
        <p:xfrm>
          <a:off x="298942" y="751864"/>
          <a:ext cx="10555111" cy="5354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3289">
                  <a:extLst>
                    <a:ext uri="{9D8B030D-6E8A-4147-A177-3AD203B41FA5}">
                      <a16:colId xmlns:a16="http://schemas.microsoft.com/office/drawing/2014/main" val="3310561776"/>
                    </a:ext>
                  </a:extLst>
                </a:gridCol>
                <a:gridCol w="4701822">
                  <a:extLst>
                    <a:ext uri="{9D8B030D-6E8A-4147-A177-3AD203B41FA5}">
                      <a16:colId xmlns:a16="http://schemas.microsoft.com/office/drawing/2014/main" val="4232012907"/>
                    </a:ext>
                  </a:extLst>
                </a:gridCol>
              </a:tblGrid>
              <a:tr h="2618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Марапат</a:t>
                      </a:r>
                      <a:r>
                        <a:rPr lang="kk-KZ" sz="16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атаулары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96624"/>
                  </a:ext>
                </a:extLst>
              </a:tr>
              <a:tr h="364029">
                <a:tc>
                  <a:txBody>
                    <a:bodyPr/>
                    <a:lstStyle/>
                    <a:p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«Үздік педагог», 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00510"/>
                  </a:ext>
                </a:extLst>
              </a:tr>
              <a:tr h="364029">
                <a:tc>
                  <a:txBody>
                    <a:bodyPr/>
                    <a:lstStyle/>
                    <a:p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Ы.Алтынсарин төсбелгісінің иегері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664024"/>
                  </a:ext>
                </a:extLst>
              </a:tr>
              <a:tr h="364029">
                <a:tc>
                  <a:txBody>
                    <a:bodyPr/>
                    <a:lstStyle/>
                    <a:p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Қазақстанның «Үздік адамы»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004933"/>
                  </a:ext>
                </a:extLst>
              </a:tr>
              <a:tr h="355117">
                <a:tc>
                  <a:txBody>
                    <a:bodyPr/>
                    <a:lstStyle/>
                    <a:p>
                      <a:r>
                        <a:rPr lang="kk-KZ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 және ғылым министрлігі Алғыс хат иегерлері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029">
                <a:tc>
                  <a:txBody>
                    <a:bodyPr/>
                    <a:lstStyle/>
                    <a:p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«Бейімбет Майлин» төсбелгілерінің  иегерлері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61492"/>
                  </a:ext>
                </a:extLst>
              </a:tr>
              <a:tr h="802168">
                <a:tc>
                  <a:txBody>
                    <a:bodyPr/>
                    <a:lstStyle/>
                    <a:p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Қазақстан Республикасының  Президенті Қ.К.Тоқаевтың құрмет грамотасы- мемлекеттік награда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40908"/>
                  </a:ext>
                </a:extLst>
              </a:tr>
              <a:tr h="364029">
                <a:tc>
                  <a:txBody>
                    <a:bodyPr/>
                    <a:lstStyle/>
                    <a:p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ҚР білім және ғылым  министрінің Құрмет грамотасы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35125"/>
                  </a:ext>
                </a:extLst>
              </a:tr>
              <a:tr h="355117">
                <a:tc>
                  <a:txBody>
                    <a:bodyPr/>
                    <a:lstStyle/>
                    <a:p>
                      <a:r>
                        <a:rPr lang="kk-KZ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kk-KZ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көлемінде тәжірибе бөліскендер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981796"/>
                  </a:ext>
                </a:extLst>
              </a:tr>
              <a:tr h="355117">
                <a:tc>
                  <a:txBody>
                    <a:bodyPr/>
                    <a:lstStyle/>
                    <a:p>
                      <a:r>
                        <a:rPr lang="kk-KZ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Авторлық</a:t>
                      </a:r>
                      <a:r>
                        <a:rPr lang="kk-KZ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жұмыстар қорғағандар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262787"/>
                  </a:ext>
                </a:extLst>
              </a:tr>
              <a:tr h="355117">
                <a:tc>
                  <a:txBody>
                    <a:bodyPr/>
                    <a:lstStyle/>
                    <a:p>
                      <a:r>
                        <a:rPr lang="kk-KZ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Облыстық съезд</a:t>
                      </a:r>
                      <a:r>
                        <a:rPr lang="kk-KZ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тәжірибе бөліскендер 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117">
                <a:tc>
                  <a:txBody>
                    <a:bodyPr/>
                    <a:lstStyle/>
                    <a:p>
                      <a:r>
                        <a:rPr lang="kk-KZ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Республикалық съезде тәжірибе бөліскендер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19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«Үздік қазақ тілі» конкурс</a:t>
                      </a:r>
                      <a:r>
                        <a:rPr lang="kk-KZ" sz="1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жеңімпазы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886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A01771-B36F-4983-B27B-9598AA62A2D2}"/>
              </a:ext>
            </a:extLst>
          </p:cNvPr>
          <p:cNvSpPr txBox="1"/>
          <p:nvPr/>
        </p:nvSpPr>
        <p:spPr>
          <a:xfrm>
            <a:off x="103516" y="0"/>
            <a:ext cx="4633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Марапаттар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5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-60385" y="465827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BF21EB8-D12B-4E5F-B06F-B677C1D4F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854598"/>
              </p:ext>
            </p:extLst>
          </p:nvPr>
        </p:nvGraphicFramePr>
        <p:xfrm>
          <a:off x="155275" y="1329265"/>
          <a:ext cx="11671539" cy="5390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56425">
                  <a:extLst>
                    <a:ext uri="{9D8B030D-6E8A-4147-A177-3AD203B41FA5}">
                      <a16:colId xmlns:a16="http://schemas.microsoft.com/office/drawing/2014/main" val="3310561776"/>
                    </a:ext>
                  </a:extLst>
                </a:gridCol>
                <a:gridCol w="7115114">
                  <a:extLst>
                    <a:ext uri="{9D8B030D-6E8A-4147-A177-3AD203B41FA5}">
                      <a16:colId xmlns:a16="http://schemas.microsoft.com/office/drawing/2014/main" val="4232012907"/>
                    </a:ext>
                  </a:extLst>
                </a:gridCol>
              </a:tblGrid>
              <a:tr h="381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Марапат</a:t>
                      </a:r>
                      <a:r>
                        <a:rPr lang="kk-KZ" sz="16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атаулары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96624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l"/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Бірманова Қымбат Исланбекқызы 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Кәсіби-тұлғалық ұстаным міндеттерін орындай отырып, оқушыларға білім алу еркіндігін беру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00510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l"/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Жумабаева Гульжанат Тиышбаевна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Мәтінмен жүйелі жұмыс-оқушылардың коммуникативтік құзырлығын дамытудың тиімді жолдарының бірі</a:t>
                      </a: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664024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Байкенова Галия Каирбековн</a:t>
                      </a: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495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Қазақ тілі мен әдебиеті сабақтарында жаңа әдіс-тәсілдерді пайдалану арқылы оқушы қабілетін арттыру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Ибраева Нургуль Куантаевна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Мәтінмен жүйелі жұмыс жасау арқылы жеке тұлғаның тілдік құзыреттілігін арттыру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61492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Жумабаева Алтын Ериковна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Қазақ тілі және әдебиеті сабақтарында цифрлық технологияларды тиімді қодана отырып, оқушының сабакқа деген қызығушылығын арттыру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40908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l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Жүзтаева Нұрзат Әбдімұратқызы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Белсенді оқу әдіс-тәсілдері арқылы оқушылардың грамматикалық сауаттылығын арттыру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35125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Зинаидова Аманкүл Жарылқасынқызы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Белсенді оқу әдіс-тәсілдері арқылы оқушылардың функционалдық</a:t>
                      </a:r>
                      <a:r>
                        <a:rPr lang="ru-RU" sz="18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сауаттылығын арттыру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981796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Мейримханова Нурсыйла Махсатовна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Зияткерлі ойындар арқылы</a:t>
                      </a:r>
                      <a:r>
                        <a:rPr lang="kk-KZ" sz="18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оқушылардың белсенділіктерін арттыру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262787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886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A01771-B36F-4983-B27B-9598AA62A2D2}"/>
              </a:ext>
            </a:extLst>
          </p:cNvPr>
          <p:cNvSpPr txBox="1"/>
          <p:nvPr/>
        </p:nvSpPr>
        <p:spPr>
          <a:xfrm>
            <a:off x="0" y="677818"/>
            <a:ext cx="6443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kk-KZ" sz="2800" b="1" dirty="0">
                <a:solidFill>
                  <a:srgbClr val="002060"/>
                </a:solidFill>
              </a:rPr>
              <a:t>Өзіндік білім жетілдіру тақырыбы 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2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AB36B3F-417B-4988-97F2-6A5BEB918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833933"/>
              </p:ext>
            </p:extLst>
          </p:nvPr>
        </p:nvGraphicFramePr>
        <p:xfrm>
          <a:off x="342901" y="821681"/>
          <a:ext cx="11684000" cy="5408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6575">
                  <a:extLst>
                    <a:ext uri="{9D8B030D-6E8A-4147-A177-3AD203B41FA5}">
                      <a16:colId xmlns:a16="http://schemas.microsoft.com/office/drawing/2014/main" val="3868246087"/>
                    </a:ext>
                  </a:extLst>
                </a:gridCol>
                <a:gridCol w="5427425">
                  <a:extLst>
                    <a:ext uri="{9D8B030D-6E8A-4147-A177-3AD203B41FA5}">
                      <a16:colId xmlns:a16="http://schemas.microsoft.com/office/drawing/2014/main" val="1528352688"/>
                    </a:ext>
                  </a:extLst>
                </a:gridCol>
              </a:tblGrid>
              <a:tr h="305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ТАҚЫРЫБЫ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АВТОР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42796"/>
                  </a:ext>
                </a:extLst>
              </a:tr>
              <a:tr h="1048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«Қазіргі қазақ әдебиетінің саңлақтары» УБК 373833 ББК 742602, «Көркем сөз – сөз маржаны» </a:t>
                      </a: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ISBN 978-601-303-033-3, "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Жазба жұмыстарының түрлерін ұйымдастырудың тиімді жолдары"2020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БІРМАНОВА ҚЫМБАТ ИСЛАНБЕКҚЫЗЫ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4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"Алаш арысы, тарихи тұлға, шебер суреткер - Б.Майлин " 9-сыныпқа арналған факультативтік курс. №2 хаттама 27.05.2020ж.  "Ақпараттық-коммуникативтік технология негізінде Ахмет Байтұрсыновтың мақсатты мысалдарын оқыту" оқу-әдістемелік кешені 29.04.2022 №5 хаттама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ЖУМАБАЕВА</a:t>
                      </a:r>
                      <a:r>
                        <a:rPr lang="kk-KZ" sz="16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ГУЛЬЖАНАТ ТИЫШБАЙҚЫЗЫ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635915"/>
                  </a:ext>
                </a:extLst>
              </a:tr>
              <a:tr h="1068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"Өлкетану" Қостанай облысы 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ISBN 978-601-331-481-5, "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Атамұра" 2018 ж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БАЙКЕНОВА ҒАЛИЯ ҚАЙЫРБЕКҚЫЗЫ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206537"/>
                  </a:ext>
                </a:extLst>
              </a:tr>
              <a:tr h="844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Сабақты талдау: кеңестер мен ұсыныстар", Нұр-Сұлтан қаласы, 2021 жыл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АБУТАЛИПОВА</a:t>
                      </a:r>
                      <a:r>
                        <a:rPr lang="kk-KZ" sz="16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АСЕМГУЛЬ БАҒЫТБАЙҚЫЗЫ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43282"/>
                  </a:ext>
                </a:extLst>
              </a:tr>
              <a:tr h="844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Құзыреттілікті қалыптастыруға бағытталған</a:t>
                      </a:r>
                      <a:r>
                        <a:rPr lang="kk-KZ" sz="16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тапсырмалар жинағы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ИБРАЕВА НҰРГҮЛ ҚУАНТАЙҚЫЗЫ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15EB30-D521-46CA-8A2C-7CAFD5C8B6F1}"/>
              </a:ext>
            </a:extLst>
          </p:cNvPr>
          <p:cNvSpPr txBox="1"/>
          <p:nvPr/>
        </p:nvSpPr>
        <p:spPr>
          <a:xfrm>
            <a:off x="-2174103" y="238625"/>
            <a:ext cx="10799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АВТОРЛЫҚ ЖҰМЫСТАР </a:t>
            </a:r>
          </a:p>
          <a:p>
            <a:pPr indent="457200" algn="ctr"/>
            <a:r>
              <a:rPr lang="ru-RU" sz="2000" b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28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62AD620-E633-4E37-8968-A1A79A9F1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527"/>
              </p:ext>
            </p:extLst>
          </p:nvPr>
        </p:nvGraphicFramePr>
        <p:xfrm>
          <a:off x="990600" y="2602403"/>
          <a:ext cx="8928100" cy="2375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4728">
                  <a:extLst>
                    <a:ext uri="{9D8B030D-6E8A-4147-A177-3AD203B41FA5}">
                      <a16:colId xmlns:a16="http://schemas.microsoft.com/office/drawing/2014/main" val="2100120806"/>
                    </a:ext>
                  </a:extLst>
                </a:gridCol>
                <a:gridCol w="1540070">
                  <a:extLst>
                    <a:ext uri="{9D8B030D-6E8A-4147-A177-3AD203B41FA5}">
                      <a16:colId xmlns:a16="http://schemas.microsoft.com/office/drawing/2014/main" val="2542457251"/>
                    </a:ext>
                  </a:extLst>
                </a:gridCol>
                <a:gridCol w="1626228">
                  <a:extLst>
                    <a:ext uri="{9D8B030D-6E8A-4147-A177-3AD203B41FA5}">
                      <a16:colId xmlns:a16="http://schemas.microsoft.com/office/drawing/2014/main" val="3733311709"/>
                    </a:ext>
                  </a:extLst>
                </a:gridCol>
                <a:gridCol w="1658537">
                  <a:extLst>
                    <a:ext uri="{9D8B030D-6E8A-4147-A177-3AD203B41FA5}">
                      <a16:colId xmlns:a16="http://schemas.microsoft.com/office/drawing/2014/main" val="391291159"/>
                    </a:ext>
                  </a:extLst>
                </a:gridCol>
                <a:gridCol w="1658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Пән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208280"/>
                  </a:ext>
                </a:extLst>
              </a:tr>
              <a:tr h="74534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Қазақ</a:t>
                      </a:r>
                      <a:r>
                        <a:rPr lang="kk-KZ" sz="20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тілі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+6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697862"/>
                  </a:ext>
                </a:extLst>
              </a:tr>
              <a:tr h="105117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Қазақ әдебиеті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9800" y="1574800"/>
            <a:ext cx="821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 сапасының 3 жылдық мониторингі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9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62AD620-E633-4E37-8968-A1A79A9F1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494900"/>
              </p:ext>
            </p:extLst>
          </p:nvPr>
        </p:nvGraphicFramePr>
        <p:xfrm>
          <a:off x="1117600" y="1967403"/>
          <a:ext cx="8928100" cy="3427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4728">
                  <a:extLst>
                    <a:ext uri="{9D8B030D-6E8A-4147-A177-3AD203B41FA5}">
                      <a16:colId xmlns:a16="http://schemas.microsoft.com/office/drawing/2014/main" val="2100120806"/>
                    </a:ext>
                  </a:extLst>
                </a:gridCol>
                <a:gridCol w="1540070">
                  <a:extLst>
                    <a:ext uri="{9D8B030D-6E8A-4147-A177-3AD203B41FA5}">
                      <a16:colId xmlns:a16="http://schemas.microsoft.com/office/drawing/2014/main" val="2542457251"/>
                    </a:ext>
                  </a:extLst>
                </a:gridCol>
                <a:gridCol w="1626228">
                  <a:extLst>
                    <a:ext uri="{9D8B030D-6E8A-4147-A177-3AD203B41FA5}">
                      <a16:colId xmlns:a16="http://schemas.microsoft.com/office/drawing/2014/main" val="3733311709"/>
                    </a:ext>
                  </a:extLst>
                </a:gridCol>
                <a:gridCol w="1658537">
                  <a:extLst>
                    <a:ext uri="{9D8B030D-6E8A-4147-A177-3AD203B41FA5}">
                      <a16:colId xmlns:a16="http://schemas.microsoft.com/office/drawing/2014/main" val="391291159"/>
                    </a:ext>
                  </a:extLst>
                </a:gridCol>
                <a:gridCol w="1658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Сайыс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208280"/>
                  </a:ext>
                </a:extLst>
              </a:tr>
              <a:tr h="74534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Облыс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+8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697862"/>
                  </a:ext>
                </a:extLst>
              </a:tr>
              <a:tr h="105117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17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Халықаралық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1400" y="1257300"/>
            <a:ext cx="989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Облыстық, республикалық сайыстар қорытындысы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9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B9726-6B29-43FD-B705-611B7121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BF21EB8-D12B-4E5F-B06F-B677C1D4F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02620"/>
              </p:ext>
            </p:extLst>
          </p:nvPr>
        </p:nvGraphicFramePr>
        <p:xfrm>
          <a:off x="843844" y="491065"/>
          <a:ext cx="9375038" cy="6249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3289">
                  <a:extLst>
                    <a:ext uri="{9D8B030D-6E8A-4147-A177-3AD203B41FA5}">
                      <a16:colId xmlns:a16="http://schemas.microsoft.com/office/drawing/2014/main" val="3310561776"/>
                    </a:ext>
                  </a:extLst>
                </a:gridCol>
                <a:gridCol w="3521749">
                  <a:extLst>
                    <a:ext uri="{9D8B030D-6E8A-4147-A177-3AD203B41FA5}">
                      <a16:colId xmlns:a16="http://schemas.microsoft.com/office/drawing/2014/main" val="4232012907"/>
                    </a:ext>
                  </a:extLst>
                </a:gridCol>
              </a:tblGrid>
              <a:tr h="381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Облыстық  жеңімпаздары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Саны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96624"/>
                  </a:ext>
                </a:extLst>
              </a:tr>
              <a:tr h="523010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Пәндік</a:t>
                      </a:r>
                      <a:r>
                        <a:rPr lang="kk-KZ" sz="20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олимпиада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00510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НЗМ, Зерттеуге бір қадам Өңірлік ҒПК, 1 орын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664024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«Тұлпар мініп, ту алған»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«Жарқын болашақ»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«Әбіш оқулары»</a:t>
                      </a:r>
                      <a:r>
                        <a:rPr lang="kk-KZ" sz="2000" b="1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ғылыми жұмыс</a:t>
                      </a: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ІІІ орын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004933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«Әбіш оқулары»</a:t>
                      </a:r>
                      <a:r>
                        <a:rPr lang="kk-KZ" sz="2000" b="1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мәнерлеп оқу</a:t>
                      </a: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 орын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61492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«Мағжан оқулары»  І орын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40908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ФМЛ, 1,2 орындар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35125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«Менің мамандығым» презентация ІІІ</a:t>
                      </a:r>
                      <a:r>
                        <a:rPr lang="kk-KZ" sz="2000" b="1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орын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«Ыбырай оқулары»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Кітап – асыл қазына, 3 орын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«Ясауи оқулары»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«Абай оқулары»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r>
                        <a:rPr lang="kk-KZ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Ғылыми</a:t>
                      </a:r>
                      <a:r>
                        <a:rPr lang="kk-KZ" sz="20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жұмыстар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1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88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84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</TotalTime>
  <Words>1253</Words>
  <Application>Microsoft Office PowerPoint</Application>
  <PresentationFormat>Широкоэкранный</PresentationFormat>
  <Paragraphs>309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FCSM Константин</dc:creator>
  <cp:lastModifiedBy>PC</cp:lastModifiedBy>
  <cp:revision>265</cp:revision>
  <dcterms:created xsi:type="dcterms:W3CDTF">2023-08-17T03:26:03Z</dcterms:created>
  <dcterms:modified xsi:type="dcterms:W3CDTF">2024-11-14T05:45:02Z</dcterms:modified>
</cp:coreProperties>
</file>