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7" r:id="rId3"/>
    <p:sldId id="269" r:id="rId4"/>
    <p:sldId id="276" r:id="rId5"/>
    <p:sldId id="277" r:id="rId6"/>
    <p:sldId id="278" r:id="rId7"/>
    <p:sldId id="279" r:id="rId8"/>
    <p:sldId id="280" r:id="rId9"/>
    <p:sldId id="292" r:id="rId10"/>
    <p:sldId id="271" r:id="rId11"/>
    <p:sldId id="289" r:id="rId12"/>
    <p:sldId id="291" r:id="rId13"/>
    <p:sldId id="284" r:id="rId14"/>
    <p:sldId id="285" r:id="rId15"/>
    <p:sldId id="287" r:id="rId16"/>
    <p:sldId id="28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60" autoAdjust="0"/>
  </p:normalViewPr>
  <p:slideViewPr>
    <p:cSldViewPr>
      <p:cViewPr varScale="1">
        <p:scale>
          <a:sx n="107" d="100"/>
          <a:sy n="107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7EF0F-0487-46E3-8E43-10C3757FC946}" type="datetimeFigureOut">
              <a:rPr lang="kk-KZ" smtClean="0"/>
              <a:t>31.10.2024</a:t>
            </a:fld>
            <a:endParaRPr lang="kk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k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kk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k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A6FDB3-B906-49A3-A38B-646C9D85E835}" type="slidenum">
              <a:rPr lang="kk-KZ" smtClean="0"/>
              <a:t>‹#›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186694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A6FDB3-B906-49A3-A38B-646C9D85E835}" type="slidenum">
              <a:rPr lang="kk-KZ" smtClean="0"/>
              <a:t>16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277304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89" name="Rectangle 177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20713" y="1757363"/>
            <a:ext cx="6821487" cy="1470025"/>
          </a:xfrm>
        </p:spPr>
        <p:txBody>
          <a:bodyPr/>
          <a:lstStyle>
            <a:lvl1pPr algn="ctr">
              <a:defRPr sz="3600">
                <a:solidFill>
                  <a:srgbClr val="013B4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lang="zh-CN" altLang="en-US" sz="2000" b="1" dirty="0" smtClean="0">
                <a:solidFill>
                  <a:srgbClr val="013B41"/>
                </a:solidFill>
                <a:latin typeface="+mn-lt"/>
                <a:ea typeface="Gulim" pitchFamily="34" charset="-127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lang="zh-CN" altLang="en-US" sz="2000" b="1" dirty="0" smtClean="0">
                <a:solidFill>
                  <a:srgbClr val="013B41"/>
                </a:solidFill>
                <a:latin typeface="+mn-lt"/>
                <a:ea typeface="Gulim" pitchFamily="34" charset="-127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lang="zh-CN" altLang="en-US" sz="2000" b="1" dirty="0" smtClean="0">
                <a:solidFill>
                  <a:srgbClr val="013B41"/>
                </a:solidFill>
                <a:latin typeface="+mn-lt"/>
                <a:ea typeface="Gulim" pitchFamily="34" charset="-127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lang="zh-CN" altLang="en-US" sz="2000" b="1" dirty="0" smtClean="0">
                <a:solidFill>
                  <a:srgbClr val="013B41"/>
                </a:solidFill>
                <a:latin typeface="+mn-lt"/>
                <a:ea typeface="Gulim" pitchFamily="34" charset="-127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lang="zh-CN" altLang="en-US" sz="2000" b="1" dirty="0">
                <a:solidFill>
                  <a:srgbClr val="013B41"/>
                </a:solidFill>
                <a:latin typeface="+mn-lt"/>
                <a:ea typeface="Gulim" pitchFamily="34" charset="-127"/>
                <a:cs typeface="+mn-cs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5863" y="128588"/>
            <a:ext cx="7848600" cy="609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058863" y="1209675"/>
            <a:ext cx="7121525" cy="4554538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xfrm>
            <a:off x="457200" y="6245225"/>
            <a:ext cx="2074863" cy="42068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itchFamily="16" charset="0"/>
              </a:defRPr>
            </a:lvl1pPr>
          </a:lstStyle>
          <a:p>
            <a:fld id="{CEE14ADD-431C-4336-9FD6-5D27A148B026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xfrm>
            <a:off x="6553200" y="6245225"/>
            <a:ext cx="2074863" cy="42068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itchFamily="16" charset="0"/>
              </a:defRPr>
            </a:lvl1pPr>
          </a:lstStyle>
          <a:p>
            <a:fld id="{841E8786-5600-40A6-98A9-C6B4E10D3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EE14ADD-431C-4336-9FD6-5D27A148B026}" type="datetimeFigureOut">
              <a:rPr lang="ru-RU" smtClean="0"/>
              <a:pPr/>
              <a:t>31.10.2024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41E8786-5600-40A6-98A9-C6B4E10D3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1"/>
          <p:cNvSpPr>
            <a:spLocks noGrp="1" noChangeArrowheads="1"/>
          </p:cNvSpPr>
          <p:nvPr>
            <p:ph type="title"/>
          </p:nvPr>
        </p:nvSpPr>
        <p:spPr bwMode="black">
          <a:xfrm>
            <a:off x="1185863" y="128588"/>
            <a:ext cx="784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Образец заголовка</a:t>
            </a:r>
            <a:endParaRPr lang="en-US" altLang="ko-KR" smtClean="0"/>
          </a:p>
        </p:txBody>
      </p:sp>
      <p:sp>
        <p:nvSpPr>
          <p:cNvPr id="4099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8863" y="1209675"/>
            <a:ext cx="7121525" cy="455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u"/>
        <a:defRPr sz="2000" b="1">
          <a:solidFill>
            <a:schemeClr val="folHlink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SzPct val="60000"/>
        <a:buFont typeface="Wingdings" pitchFamily="2" charset="2"/>
        <a:buChar char="n"/>
        <a:defRPr sz="1400">
          <a:solidFill>
            <a:schemeClr val="tx1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348880"/>
            <a:ext cx="7772400" cy="1470025"/>
          </a:xfrm>
        </p:spPr>
        <p:txBody>
          <a:bodyPr/>
          <a:lstStyle/>
          <a:p>
            <a:pPr algn="ctr"/>
            <a:r>
              <a:rPr lang="kk-KZ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  КЕҢЕС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3648" y="44624"/>
            <a:ext cx="6768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Қостанай облысы Рудный қаласы </a:t>
            </a:r>
          </a:p>
          <a:p>
            <a:pPr algn="ctr"/>
            <a:r>
              <a:rPr lang="kk-KZ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«Бейімбет Майлин атындағы №7 мектеп-гимназия»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14546" y="6000768"/>
            <a:ext cx="3714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2024-2025 ОҚУ  ЖЫЛЫ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890986"/>
            <a:ext cx="1897604" cy="15299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25787"/>
              </p:ext>
            </p:extLst>
          </p:nvPr>
        </p:nvGraphicFramePr>
        <p:xfrm>
          <a:off x="395534" y="836713"/>
          <a:ext cx="8352932" cy="590465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96528"/>
                <a:gridCol w="2002534"/>
                <a:gridCol w="148329"/>
                <a:gridCol w="682533"/>
                <a:gridCol w="146542"/>
                <a:gridCol w="670919"/>
                <a:gridCol w="148329"/>
                <a:gridCol w="1525434"/>
                <a:gridCol w="625427"/>
                <a:gridCol w="148329"/>
                <a:gridCol w="1058028"/>
              </a:tblGrid>
              <a:tr h="6252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10а/г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57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10ә</a:t>
                      </a:r>
                      <a:endParaRPr lang="ru-RU" sz="18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5732"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335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11а/г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35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11ә</a:t>
                      </a: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28,5</a:t>
                      </a: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5732"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Алтын  белгіге   үміткер </a:t>
                      </a: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 оқушы</a:t>
                      </a: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 </a:t>
                      </a:r>
                      <a:r>
                        <a:rPr lang="ru-RU" sz="14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</a:t>
                      </a: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аттестатқа   үміткер-4 </a:t>
                      </a: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5732"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6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2-11</a:t>
                      </a:r>
                      <a:r>
                        <a:rPr lang="kk-KZ" sz="16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сынып аралығында 968 оқушы,109 оқу үздігі,455 оқу екпіндісі, 1-оқушы аттестатталмаған/9в/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89330"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 </a:t>
                      </a: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 жылы бойынша 2-11 </a:t>
                      </a: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сыныптардың 1-тоқсандағы </a:t>
                      </a: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сапа көрсеткіші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50,86</a:t>
                      </a:r>
                      <a:r>
                        <a:rPr lang="en-US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2024-2025 </a:t>
                      </a: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 жылының 1- оқу тоқсаны бойынша мектептің сапа көрсеткіші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400" b="1" dirty="0" smtClean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58,2</a:t>
                      </a:r>
                      <a:r>
                        <a:rPr lang="ru-RU" sz="2400" b="1" dirty="0" smtClean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ru-RU" sz="3200" b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+7,34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901" marR="6790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645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963422"/>
              </p:ext>
            </p:extLst>
          </p:nvPr>
        </p:nvGraphicFramePr>
        <p:xfrm>
          <a:off x="642964" y="980728"/>
          <a:ext cx="7704856" cy="5512969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852428"/>
                <a:gridCol w="3852428"/>
              </a:tblGrid>
              <a:tr h="3923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2б</a:t>
                      </a:r>
                      <a:endParaRPr lang="ru-RU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1142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2в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1142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3в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1142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4ә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1142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4г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95,2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1142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5г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1142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6в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800" b="1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1142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6г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1142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7в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1800" b="1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1142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7г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1142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86,3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1142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1142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1142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86,9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1142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03648" y="188640"/>
            <a:ext cx="6183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Гимназия   сыныптарының   сапа   көрсеткіші</a:t>
            </a:r>
            <a:endParaRPr lang="ru-RU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235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639852"/>
            <a:ext cx="7848600" cy="609600"/>
          </a:xfrm>
        </p:spPr>
        <p:txBody>
          <a:bodyPr/>
          <a:lstStyle/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</a:t>
            </a: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 мен әдебиеті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007887"/>
              </p:ext>
            </p:extLst>
          </p:nvPr>
        </p:nvGraphicFramePr>
        <p:xfrm>
          <a:off x="251253" y="1173178"/>
          <a:ext cx="8208907" cy="1283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701"/>
                <a:gridCol w="1172701"/>
                <a:gridCol w="1172701"/>
                <a:gridCol w="1172701"/>
                <a:gridCol w="1172701"/>
                <a:gridCol w="1172701"/>
                <a:gridCol w="1172701"/>
              </a:tblGrid>
              <a:tr h="504056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сынып 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сынып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сынып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сынып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сынып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сынып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сынып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43076"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75656" y="116632"/>
            <a:ext cx="66520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Гуманитарлық пәндер бойынша талдау</a:t>
            </a:r>
            <a:endParaRPr lang="ru-RU" sz="2800" b="1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00363"/>
              </p:ext>
            </p:extLst>
          </p:nvPr>
        </p:nvGraphicFramePr>
        <p:xfrm>
          <a:off x="323255" y="3064003"/>
          <a:ext cx="813690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5433"/>
                <a:gridCol w="1185433"/>
                <a:gridCol w="1185433"/>
                <a:gridCol w="1185433"/>
                <a:gridCol w="978271"/>
                <a:gridCol w="1208451"/>
                <a:gridCol w="1208451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43808" y="3856928"/>
            <a:ext cx="439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Шет/ағылшын/   тілі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1840" y="2576445"/>
            <a:ext cx="2425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     әдебиеті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872861"/>
              </p:ext>
            </p:extLst>
          </p:nvPr>
        </p:nvGraphicFramePr>
        <p:xfrm>
          <a:off x="395264" y="4533066"/>
          <a:ext cx="806489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9874"/>
                <a:gridCol w="903191"/>
                <a:gridCol w="1317153"/>
                <a:gridCol w="1404963"/>
                <a:gridCol w="1053722"/>
                <a:gridCol w="965912"/>
                <a:gridCol w="1040081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72,8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431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526519"/>
              </p:ext>
            </p:extLst>
          </p:nvPr>
        </p:nvGraphicFramePr>
        <p:xfrm>
          <a:off x="323528" y="1287810"/>
          <a:ext cx="8424937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1475"/>
                <a:gridCol w="1441475"/>
                <a:gridCol w="1441475"/>
                <a:gridCol w="995930"/>
                <a:gridCol w="1009034"/>
                <a:gridCol w="1009034"/>
                <a:gridCol w="1086514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5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10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65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90,9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68,2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72,5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68,4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85,7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91,3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180447" y="2420888"/>
            <a:ext cx="2999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  тарихы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5856" y="83671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Орыс  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тілі мен әдебиеті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286820"/>
              </p:ext>
            </p:extLst>
          </p:nvPr>
        </p:nvGraphicFramePr>
        <p:xfrm>
          <a:off x="323528" y="2924944"/>
          <a:ext cx="842493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1475"/>
                <a:gridCol w="943512"/>
                <a:gridCol w="1375954"/>
                <a:gridCol w="1467684"/>
                <a:gridCol w="1100763"/>
                <a:gridCol w="1009033"/>
                <a:gridCol w="1086514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8966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749013"/>
              </p:ext>
            </p:extLst>
          </p:nvPr>
        </p:nvGraphicFramePr>
        <p:xfrm>
          <a:off x="251520" y="1278052"/>
          <a:ext cx="2990812" cy="737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5406"/>
                <a:gridCol w="1495406"/>
              </a:tblGrid>
              <a:tr h="350748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142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7544" y="908720"/>
            <a:ext cx="2999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Жаратылыстану</a:t>
            </a:r>
            <a:r>
              <a:rPr lang="kk-KZ" dirty="0" smtClean="0"/>
              <a:t> 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227020"/>
              </p:ext>
            </p:extLst>
          </p:nvPr>
        </p:nvGraphicFramePr>
        <p:xfrm>
          <a:off x="3466674" y="1257960"/>
          <a:ext cx="496855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554"/>
                <a:gridCol w="1131554"/>
                <a:gridCol w="1131554"/>
                <a:gridCol w="781802"/>
                <a:gridCol w="792088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427984" y="912904"/>
            <a:ext cx="2999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619969"/>
              </p:ext>
            </p:extLst>
          </p:nvPr>
        </p:nvGraphicFramePr>
        <p:xfrm>
          <a:off x="835264" y="2636912"/>
          <a:ext cx="661355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554"/>
                <a:gridCol w="1131554"/>
                <a:gridCol w="1131554"/>
                <a:gridCol w="781802"/>
                <a:gridCol w="792088"/>
                <a:gridCol w="792088"/>
                <a:gridCol w="85291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52,4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61,5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73,5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466674" y="3878006"/>
            <a:ext cx="2999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География</a:t>
            </a:r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804951" y="2161660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21665"/>
              </p:ext>
            </p:extLst>
          </p:nvPr>
        </p:nvGraphicFramePr>
        <p:xfrm>
          <a:off x="1121209" y="4380401"/>
          <a:ext cx="661355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554"/>
                <a:gridCol w="1131554"/>
                <a:gridCol w="1131554"/>
                <a:gridCol w="781802"/>
                <a:gridCol w="792088"/>
                <a:gridCol w="792088"/>
                <a:gridCol w="85291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44,7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53,8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0" y="76853"/>
            <a:ext cx="92491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Жаратылыстану - математика пәндері бойынша талдау</a:t>
            </a:r>
            <a:endParaRPr lang="ru-RU" sz="2800" b="1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2277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636544"/>
              </p:ext>
            </p:extLst>
          </p:nvPr>
        </p:nvGraphicFramePr>
        <p:xfrm>
          <a:off x="755576" y="1120665"/>
          <a:ext cx="661355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554"/>
                <a:gridCol w="1131554"/>
                <a:gridCol w="1131554"/>
                <a:gridCol w="781802"/>
                <a:gridCol w="792088"/>
                <a:gridCol w="792088"/>
                <a:gridCol w="85291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635896" y="1844824"/>
            <a:ext cx="2999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Физика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3848" y="692696"/>
            <a:ext cx="24007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Математика/алгебра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744110"/>
              </p:ext>
            </p:extLst>
          </p:nvPr>
        </p:nvGraphicFramePr>
        <p:xfrm>
          <a:off x="755576" y="2276872"/>
          <a:ext cx="661355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554"/>
                <a:gridCol w="1131554"/>
                <a:gridCol w="1131554"/>
                <a:gridCol w="781802"/>
                <a:gridCol w="792088"/>
                <a:gridCol w="792088"/>
                <a:gridCol w="85291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563888" y="3284984"/>
            <a:ext cx="2999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0654898"/>
              </p:ext>
            </p:extLst>
          </p:nvPr>
        </p:nvGraphicFramePr>
        <p:xfrm>
          <a:off x="755576" y="3789040"/>
          <a:ext cx="661355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554"/>
                <a:gridCol w="1131554"/>
                <a:gridCol w="1131554"/>
                <a:gridCol w="781802"/>
                <a:gridCol w="792088"/>
                <a:gridCol w="792088"/>
                <a:gridCol w="85291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8317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052736"/>
            <a:ext cx="8640960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  КЕҢЕС   ШЕШІМІ</a:t>
            </a:r>
          </a:p>
          <a:p>
            <a:pPr algn="ctr"/>
            <a:endParaRPr lang="kk-KZ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lain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Тоқсандық   үлгерім  қорытындысы   бойынша білім   сапасы  төмен   көрсетілген    пәндер мен сыныптарда   /5а,6ә,7аә,8әбв,9бв/</a:t>
            </a:r>
            <a:r>
              <a:rPr lang="kk-KZ" sz="24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   сабағы  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жүргізілсін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 Оқушылардың    бос   уақытын жүйелі    ұйымдастыру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kk-KZ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lain" startAt="3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Білімдегі олқылықтың орнын толтыру мақсатында,пән бірлестіктерінің жоспарлы жұмысы жүзеге асырылсын; </a:t>
            </a:r>
          </a:p>
          <a:p>
            <a:pPr marL="342900" indent="-342900">
              <a:buAutoNum type="arabicPlain" startAt="3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Резервтегі оқушылармен жүйелі және нәтижелі жұмыс жүргізілсін;</a:t>
            </a:r>
          </a:p>
          <a:p>
            <a:pPr marL="342900" indent="-342900">
              <a:buFontTx/>
              <a:buAutoNum type="arabicPlain" startAt="3"/>
            </a:pP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Пән мұғалімдері,білім сапасын арттыруда білім беруі платформаларын </a:t>
            </a:r>
            <a:r>
              <a:rPr lang="kk-KZ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BilimLand</a:t>
            </a:r>
            <a:r>
              <a:rPr lang="kk-KZ" sz="24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TopIQ</a:t>
            </a:r>
            <a:r>
              <a:rPr lang="en-US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kk-KZ" sz="24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kk-KZ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жүйелі қолдануы </a:t>
            </a:r>
            <a:r>
              <a:rPr lang="kk-KZ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сұралсын.</a:t>
            </a:r>
            <a:endParaRPr lang="en-US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786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116632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</a:t>
            </a:r>
            <a:r>
              <a:rPr lang="kk-KZ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  кеңес мақсаты :</a:t>
            </a:r>
            <a:endParaRPr lang="ru-RU" sz="3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412776"/>
            <a:ext cx="84969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</a:t>
            </a:r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Оқушылардың </a:t>
            </a:r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тоқсан бойынша қозғалысы</a:t>
            </a:r>
          </a:p>
          <a:p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 </a:t>
            </a:r>
            <a:r>
              <a:rPr lang="kk-K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оқу-үлгерім қорытындысын </a:t>
            </a:r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талдау</a:t>
            </a:r>
          </a:p>
          <a:p>
            <a:pPr marL="342900" indent="-342900">
              <a:buFontTx/>
              <a:buChar char="-"/>
            </a:pPr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Сынып </a:t>
            </a:r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бойынша, білім сапасының көрсеткіштерін </a:t>
            </a:r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салыстыру</a:t>
            </a:r>
          </a:p>
          <a:p>
            <a:pPr marL="342900" indent="-342900">
              <a:buFontTx/>
              <a:buChar char="-"/>
            </a:pPr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Үздік </a:t>
            </a:r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 оқу екпіндісі бойынша</a:t>
            </a:r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резервте </a:t>
            </a:r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тұрған оқушы </a:t>
            </a:r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саны /</a:t>
            </a:r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сынып жетекшілері/</a:t>
            </a:r>
          </a:p>
          <a:p>
            <a:pPr marL="342900" indent="-342900">
              <a:buFontTx/>
              <a:buChar char="-"/>
            </a:pPr>
            <a:r>
              <a:rPr lang="kk-KZ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Білім сапасын арттыру жолдары</a:t>
            </a:r>
          </a:p>
          <a:p>
            <a:endParaRPr lang="kk-KZ" sz="2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kk-KZ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kk-KZ" sz="24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27784" y="116632"/>
            <a:ext cx="46434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  қозғалысы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3784" y="5466710"/>
            <a:ext cx="70567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  </a:t>
            </a: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- 1068  </a:t>
            </a: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507 </a:t>
            </a:r>
            <a:r>
              <a:rPr lang="ru-RU" sz="16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8" y="5805264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1-тоқсан  аяғында-1075 оқушы, оның 508  қыз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Инклюзивті  оқытуда -1 оқушы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354284"/>
              </p:ext>
            </p:extLst>
          </p:nvPr>
        </p:nvGraphicFramePr>
        <p:xfrm>
          <a:off x="70996" y="1117609"/>
          <a:ext cx="9073004" cy="417982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43950"/>
                <a:gridCol w="482124"/>
                <a:gridCol w="482691"/>
                <a:gridCol w="482124"/>
                <a:gridCol w="482691"/>
                <a:gridCol w="482124"/>
                <a:gridCol w="482691"/>
                <a:gridCol w="482124"/>
                <a:gridCol w="646613"/>
                <a:gridCol w="563234"/>
                <a:gridCol w="563234"/>
                <a:gridCol w="563234"/>
                <a:gridCol w="563234"/>
                <a:gridCol w="563234"/>
                <a:gridCol w="563234"/>
                <a:gridCol w="563234"/>
                <a:gridCol w="563234"/>
              </a:tblGrid>
              <a:tr h="8598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КПП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класс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класс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класс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класс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класс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1-11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</a:tr>
              <a:tr h="694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Класс/комплект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</a:tr>
              <a:tr h="8598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уч-ся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</a:tr>
              <a:tr h="6604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дев.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00" marR="4810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903309"/>
              </p:ext>
            </p:extLst>
          </p:nvPr>
        </p:nvGraphicFramePr>
        <p:xfrm>
          <a:off x="323528" y="1268760"/>
          <a:ext cx="8352927" cy="3623051"/>
        </p:xfrm>
        <a:graphic>
          <a:graphicData uri="http://schemas.openxmlformats.org/drawingml/2006/table">
            <a:tbl>
              <a:tblPr firstRow="1" bandRow="1"/>
              <a:tblGrid>
                <a:gridCol w="553047"/>
                <a:gridCol w="1415560"/>
                <a:gridCol w="1469304"/>
                <a:gridCol w="931859"/>
                <a:gridCol w="1156372"/>
                <a:gridCol w="1106096"/>
                <a:gridCol w="1720689"/>
              </a:tblGrid>
              <a:tr h="531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 саны 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 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Сапа 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Үлгерім 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а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ә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2б/гимн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2в/гимн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66"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2- сыныптар </a:t>
                      </a:r>
                      <a:r>
                        <a:rPr lang="kk-KZ" sz="2000" b="1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(4 </a:t>
                      </a:r>
                      <a:r>
                        <a:rPr lang="kk-KZ" sz="20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комплект сынып)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546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–сыныптар 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82,6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35696" y="116632"/>
            <a:ext cx="54355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Оқушылардың үлгерімі мен сапасы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91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468516"/>
              </p:ext>
            </p:extLst>
          </p:nvPr>
        </p:nvGraphicFramePr>
        <p:xfrm>
          <a:off x="251520" y="1052736"/>
          <a:ext cx="8712969" cy="4740307"/>
        </p:xfrm>
        <a:graphic>
          <a:graphicData uri="http://schemas.openxmlformats.org/drawingml/2006/table">
            <a:tbl>
              <a:tblPr firstRow="1" bandRow="1"/>
              <a:tblGrid>
                <a:gridCol w="576886"/>
                <a:gridCol w="1476575"/>
                <a:gridCol w="1532636"/>
                <a:gridCol w="972026"/>
                <a:gridCol w="1206216"/>
                <a:gridCol w="1153773"/>
                <a:gridCol w="1794857"/>
              </a:tblGrid>
              <a:tr h="7022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Оқушы саны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Үздік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Екпінді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Сапа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Үлгерім  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ә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3б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1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3в/гимн/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814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3-сыныптар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15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i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3- сыныптар </a:t>
                      </a:r>
                      <a:r>
                        <a:rPr lang="kk-KZ" sz="1600" b="1" i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 </a:t>
                      </a:r>
                      <a:r>
                        <a:rPr lang="kk-KZ" sz="1600" b="1" i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комплект сынып)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942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477834"/>
              </p:ext>
            </p:extLst>
          </p:nvPr>
        </p:nvGraphicFramePr>
        <p:xfrm>
          <a:off x="251521" y="980728"/>
          <a:ext cx="8784975" cy="5247096"/>
        </p:xfrm>
        <a:graphic>
          <a:graphicData uri="http://schemas.openxmlformats.org/drawingml/2006/table">
            <a:tbl>
              <a:tblPr firstRow="1" bandRow="1"/>
              <a:tblGrid>
                <a:gridCol w="3936344"/>
                <a:gridCol w="887062"/>
                <a:gridCol w="887062"/>
                <a:gridCol w="887062"/>
                <a:gridCol w="887062"/>
                <a:gridCol w="889120"/>
                <a:gridCol w="411263"/>
              </a:tblGrid>
              <a:tr h="4637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–сыныптар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60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Оқушы саны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Үздік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Екпінді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Сапа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Үлгерім 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036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47,6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29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ә/гимн/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36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4б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43,4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36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4в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41,6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36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4г /г/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637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–сыныптар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63,3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3792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4- сыныптар </a:t>
                      </a:r>
                      <a:r>
                        <a:rPr lang="kk-KZ" sz="2000" b="1" i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 </a:t>
                      </a:r>
                      <a:r>
                        <a:rPr lang="kk-KZ" sz="20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комплект сынып)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86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765700"/>
              </p:ext>
            </p:extLst>
          </p:nvPr>
        </p:nvGraphicFramePr>
        <p:xfrm>
          <a:off x="179511" y="775633"/>
          <a:ext cx="8784977" cy="5461680"/>
        </p:xfrm>
        <a:graphic>
          <a:graphicData uri="http://schemas.openxmlformats.org/drawingml/2006/table">
            <a:tbl>
              <a:tblPr firstRow="1" firstCol="1" bandRow="1"/>
              <a:tblGrid>
                <a:gridCol w="1658595"/>
                <a:gridCol w="1364169"/>
                <a:gridCol w="174055"/>
                <a:gridCol w="1362379"/>
                <a:gridCol w="174055"/>
                <a:gridCol w="1595569"/>
                <a:gridCol w="1263640"/>
                <a:gridCol w="1192515"/>
              </a:tblGrid>
              <a:tr h="9364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Оқушы</a:t>
                      </a:r>
                      <a:r>
                        <a:rPr lang="ru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Үздіктер</a:t>
                      </a:r>
                      <a:r>
                        <a:rPr lang="ru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MD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6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сапа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600" b="1" dirty="0" err="1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Үлгерім</a:t>
                      </a:r>
                      <a:r>
                        <a:rPr lang="ru-MD" sz="16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5а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5ә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5б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5в/гимн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1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5г/гимн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5-сыныптар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  <a:endParaRPr lang="ru-RU" sz="14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57,6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148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4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400" b="1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61,5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6ә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400" b="1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29,6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6б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b="1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62,5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47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6в/г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400" b="1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65,2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6г/г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b="1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6ғ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400" b="1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48,1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9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6-сыныптар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rgbClr val="00B0F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147</a:t>
                      </a:r>
                      <a:endParaRPr lang="ru-RU" sz="1400" b="1" dirty="0">
                        <a:solidFill>
                          <a:srgbClr val="00B0F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57,1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93" marR="477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865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843085"/>
              </p:ext>
            </p:extLst>
          </p:nvPr>
        </p:nvGraphicFramePr>
        <p:xfrm>
          <a:off x="179512" y="817303"/>
          <a:ext cx="8784977" cy="603784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21104"/>
                <a:gridCol w="1708944"/>
                <a:gridCol w="1185796"/>
                <a:gridCol w="1317553"/>
                <a:gridCol w="1708944"/>
                <a:gridCol w="1842636"/>
              </a:tblGrid>
              <a:tr h="6415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 саны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</a:t>
                      </a:r>
                      <a:r>
                        <a:rPr lang="ru-MD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MD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2000" b="1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сапасы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20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Үлгерімі</a:t>
                      </a:r>
                      <a:r>
                        <a:rPr lang="ru-MD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681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29,6</a:t>
                      </a:r>
                      <a:endParaRPr lang="ru-RU" sz="1800" b="1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681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7ә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800" b="1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681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7б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ru-RU" sz="1800" b="1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053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7в/гимн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1800" b="1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681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7г/гимн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800" b="1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681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7сын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118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49,1</a:t>
                      </a:r>
                      <a:endParaRPr lang="ru-RU" sz="1800" b="1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756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endParaRPr lang="kk-KZ" sz="2000" b="1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15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8а/гимн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7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MD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ә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7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8б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7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MD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7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8сын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3769"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521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393093"/>
              </p:ext>
            </p:extLst>
          </p:nvPr>
        </p:nvGraphicFramePr>
        <p:xfrm>
          <a:off x="251520" y="980726"/>
          <a:ext cx="8784977" cy="475252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21104"/>
                <a:gridCol w="1708944"/>
                <a:gridCol w="1185796"/>
                <a:gridCol w="1317553"/>
                <a:gridCol w="1708944"/>
                <a:gridCol w="1842636"/>
              </a:tblGrid>
              <a:tr h="15841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 саны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</a:t>
                      </a:r>
                      <a:r>
                        <a:rPr lang="ru-MD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MD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саны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800" b="1" dirty="0" err="1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сапасы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MD" sz="18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үлгерімі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9а/гимн/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800" b="1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9ә/гимн/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800" b="1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9б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800" b="1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9в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800" b="1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9сын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47,8</a:t>
                      </a:r>
                      <a:endParaRPr lang="ru-RU" sz="1800" b="1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59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5-9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557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rgbClr val="00B0F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52,2</a:t>
                      </a:r>
                      <a:endParaRPr lang="ru-RU" sz="1800" b="1" dirty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0170" algn="l"/>
                        </a:tabLs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000" marR="67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4272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3">
  <a:themeElements>
    <a:clrScheme name="business5 1">
      <a:dk1>
        <a:srgbClr val="4D4D4D"/>
      </a:dk1>
      <a:lt1>
        <a:srgbClr val="FFFFFF"/>
      </a:lt1>
      <a:dk2>
        <a:srgbClr val="F2EF62"/>
      </a:dk2>
      <a:lt2>
        <a:srgbClr val="DDDDDD"/>
      </a:lt2>
      <a:accent1>
        <a:srgbClr val="8FAD2F"/>
      </a:accent1>
      <a:accent2>
        <a:srgbClr val="DBE8B2"/>
      </a:accent2>
      <a:accent3>
        <a:srgbClr val="FFFFFF"/>
      </a:accent3>
      <a:accent4>
        <a:srgbClr val="404040"/>
      </a:accent4>
      <a:accent5>
        <a:srgbClr val="C6D3AD"/>
      </a:accent5>
      <a:accent6>
        <a:srgbClr val="C6D2A1"/>
      </a:accent6>
      <a:hlink>
        <a:srgbClr val="BAD16F"/>
      </a:hlink>
      <a:folHlink>
        <a:srgbClr val="507800"/>
      </a:folHlink>
    </a:clrScheme>
    <a:fontScheme name="business5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Gulim" pitchFamily="34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Gulim" pitchFamily="34" charset="-127"/>
          </a:defRPr>
        </a:defPPr>
      </a:lstStyle>
    </a:lnDef>
  </a:objectDefaults>
  <a:extraClrSchemeLst>
    <a:extraClrScheme>
      <a:clrScheme name="business5 1">
        <a:dk1>
          <a:srgbClr val="4D4D4D"/>
        </a:dk1>
        <a:lt1>
          <a:srgbClr val="FFFFFF"/>
        </a:lt1>
        <a:dk2>
          <a:srgbClr val="F2EF62"/>
        </a:dk2>
        <a:lt2>
          <a:srgbClr val="DDDDDD"/>
        </a:lt2>
        <a:accent1>
          <a:srgbClr val="8FAD2F"/>
        </a:accent1>
        <a:accent2>
          <a:srgbClr val="DBE8B2"/>
        </a:accent2>
        <a:accent3>
          <a:srgbClr val="FFFFFF"/>
        </a:accent3>
        <a:accent4>
          <a:srgbClr val="404040"/>
        </a:accent4>
        <a:accent5>
          <a:srgbClr val="C6D3AD"/>
        </a:accent5>
        <a:accent6>
          <a:srgbClr val="C6D2A1"/>
        </a:accent6>
        <a:hlink>
          <a:srgbClr val="BAD16F"/>
        </a:hlink>
        <a:folHlink>
          <a:srgbClr val="507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5 2">
        <a:dk1>
          <a:srgbClr val="4D4D4D"/>
        </a:dk1>
        <a:lt1>
          <a:srgbClr val="FFFFFF"/>
        </a:lt1>
        <a:dk2>
          <a:srgbClr val="F4D18A"/>
        </a:dk2>
        <a:lt2>
          <a:srgbClr val="DDDDDD"/>
        </a:lt2>
        <a:accent1>
          <a:srgbClr val="B99633"/>
        </a:accent1>
        <a:accent2>
          <a:srgbClr val="EDE5D1"/>
        </a:accent2>
        <a:accent3>
          <a:srgbClr val="FFFFFF"/>
        </a:accent3>
        <a:accent4>
          <a:srgbClr val="404040"/>
        </a:accent4>
        <a:accent5>
          <a:srgbClr val="D9C9AD"/>
        </a:accent5>
        <a:accent6>
          <a:srgbClr val="D7CFBD"/>
        </a:accent6>
        <a:hlink>
          <a:srgbClr val="DAC896"/>
        </a:hlink>
        <a:folHlink>
          <a:srgbClr val="7761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5 3">
        <a:dk1>
          <a:srgbClr val="4D4D4D"/>
        </a:dk1>
        <a:lt1>
          <a:srgbClr val="FFFFFF"/>
        </a:lt1>
        <a:dk2>
          <a:srgbClr val="61C2F3"/>
        </a:dk2>
        <a:lt2>
          <a:srgbClr val="DDDDDD"/>
        </a:lt2>
        <a:accent1>
          <a:srgbClr val="5968D7"/>
        </a:accent1>
        <a:accent2>
          <a:srgbClr val="BECDEA"/>
        </a:accent2>
        <a:accent3>
          <a:srgbClr val="FFFFFF"/>
        </a:accent3>
        <a:accent4>
          <a:srgbClr val="404040"/>
        </a:accent4>
        <a:accent5>
          <a:srgbClr val="B5B9E8"/>
        </a:accent5>
        <a:accent6>
          <a:srgbClr val="ACBAD4"/>
        </a:accent6>
        <a:hlink>
          <a:srgbClr val="93A8EB"/>
        </a:hlink>
        <a:folHlink>
          <a:srgbClr val="1300A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Тема3</Template>
  <TotalTime>2844</TotalTime>
  <Words>889</Words>
  <Application>Microsoft Office PowerPoint</Application>
  <PresentationFormat>Экран (4:3)</PresentationFormat>
  <Paragraphs>658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Calibri</vt:lpstr>
      <vt:lpstr>Gulim</vt:lpstr>
      <vt:lpstr>Times New Roman</vt:lpstr>
      <vt:lpstr>Verdana</vt:lpstr>
      <vt:lpstr>Wingdings</vt:lpstr>
      <vt:lpstr>Тема3</vt:lpstr>
      <vt:lpstr>ПЕДАГОГИКАЛЫҚ   КЕҢЕС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Қазақ тілі мен әдебиеті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Готовность по переходу на       12-летнее образование по  средней школе №7</dc:title>
  <dc:creator>Admin</dc:creator>
  <cp:lastModifiedBy>User</cp:lastModifiedBy>
  <cp:revision>158</cp:revision>
  <cp:lastPrinted>2022-12-07T05:35:33Z</cp:lastPrinted>
  <dcterms:created xsi:type="dcterms:W3CDTF">2011-06-01T05:29:36Z</dcterms:created>
  <dcterms:modified xsi:type="dcterms:W3CDTF">2024-10-31T09:33:49Z</dcterms:modified>
</cp:coreProperties>
</file>